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9144000"/>
  <p:notesSz cx="6858000" cy="9144000"/>
  <p:embeddedFontLst>
    <p:embeddedFont>
      <p:font typeface="Helvetica Neue"/>
      <p:regular r:id="rId67"/>
      <p:bold r:id="rId68"/>
      <p:italic r:id="rId69"/>
      <p:boldItalic r:id="rId70"/>
    </p:embeddedFont>
    <p:embeddedFont>
      <p:font typeface="Century Gothic"/>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enturyGothic-italic.fntdata"/><Relationship Id="rId72" Type="http://schemas.openxmlformats.org/officeDocument/2006/relationships/font" Target="fonts/CenturyGothic-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CenturyGothic-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enturyGothic-regular.fntdata"/><Relationship Id="rId70" Type="http://schemas.openxmlformats.org/officeDocument/2006/relationships/font" Target="fonts/HelveticaNeue-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HelveticaNeue-bold.fntdata"/><Relationship Id="rId23" Type="http://schemas.openxmlformats.org/officeDocument/2006/relationships/slide" Target="slides/slide18.xml"/><Relationship Id="rId67" Type="http://schemas.openxmlformats.org/officeDocument/2006/relationships/font" Target="fonts/HelveticaNeue-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a491e5885_5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a491e5885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a491e5885_5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a491e5885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a491e5885_5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a491e5885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ae89d6a5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ae89d6a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ae89d6a57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ae89d6a5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ae89d6a57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ae89d6a5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a491e5885_5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a491e5885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a4b8baafd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a4b8baaf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8ae89d6a57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ae89d6a5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a4b8baafd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a4b8baaf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ae89d6a57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ae89d6a57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a401be3d3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a401be3d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a491e588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a491e58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a491e588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a491e58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a491e5885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a491e588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8a491e5885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a491e58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8a491e5885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a491e58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8a491e5885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a491e588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8a491e5885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a491e588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a491e5885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a491e588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a491e5885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a491e588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8a491e5885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a491e588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a491e5885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a491e588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8a491e5885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a491e588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a491e5885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a491e588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8a491e5885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a491e588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8a491e5885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a491e588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a491e588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a491e58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8a4b8baafd_3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a4b8baaf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a4b8baafd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a4b8baaf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822c872a7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22c872a7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822c872a71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22c872a7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822c872a71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22c872a7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822c872a71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22c872a7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822c872a71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22c872a7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822c872a71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22c872a7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822c872a71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22c872a7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822c872a71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822c872a71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822c872a71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22c872a71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822c872a71_1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22c872a7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a401be3d3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a401be3d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822c872a71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22c872a7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822c872a71_1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22c872a71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822c872a71_1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22c872a71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822c872a71_1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822c872a71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822c872a71_1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822c872a71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822c872a71_1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822c872a71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822c872a71_1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822c872a71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822c872a71_1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22c872a71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822c872a71_1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822c872a71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53025c161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53025c16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a401be3d3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a401be3d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53025c161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3025c16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a491e5885_5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a491e5885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a491e5885_5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a491e5885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a491e5885_5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a491e5885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pic>
        <p:nvPicPr>
          <p:cNvPr descr="C0-HD-BTM.png" id="13" name="Google Shape;13;p2"/>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14" name="Google Shape;14;p2"/>
          <p:cNvSpPr txBox="1"/>
          <p:nvPr>
            <p:ph type="ctrTitle"/>
          </p:nvPr>
        </p:nvSpPr>
        <p:spPr>
          <a:xfrm>
            <a:off x="914400" y="1803405"/>
            <a:ext cx="7315200" cy="18250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914400" y="3632201"/>
            <a:ext cx="7315200" cy="6858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 name="Google Shape;16;p2"/>
          <p:cNvSpPr txBox="1"/>
          <p:nvPr>
            <p:ph idx="10" type="dt"/>
          </p:nvPr>
        </p:nvSpPr>
        <p:spPr>
          <a:xfrm>
            <a:off x="5932170" y="4323845"/>
            <a:ext cx="229742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914400" y="4323846"/>
            <a:ext cx="48806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057900" y="1430867"/>
            <a:ext cx="21717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1" name="Shape 71"/>
        <p:cNvGrpSpPr/>
        <p:nvPr/>
      </p:nvGrpSpPr>
      <p:grpSpPr>
        <a:xfrm>
          <a:off x="0" y="0"/>
          <a:ext cx="0" cy="0"/>
          <a:chOff x="0" y="0"/>
          <a:chExt cx="0" cy="0"/>
        </a:xfrm>
      </p:grpSpPr>
      <p:sp>
        <p:nvSpPr>
          <p:cNvPr id="72" name="Google Shape;72;p11"/>
          <p:cNvSpPr txBox="1"/>
          <p:nvPr>
            <p:ph type="title"/>
          </p:nvPr>
        </p:nvSpPr>
        <p:spPr>
          <a:xfrm>
            <a:off x="594355" y="4697361"/>
            <a:ext cx="7956482" cy="8193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p:nvPr>
            <p:ph idx="2" type="pic"/>
          </p:nvPr>
        </p:nvSpPr>
        <p:spPr>
          <a:xfrm>
            <a:off x="594355" y="977035"/>
            <a:ext cx="7950260" cy="340697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4" name="Google Shape;74;p11"/>
          <p:cNvSpPr txBox="1"/>
          <p:nvPr>
            <p:ph idx="1" type="body"/>
          </p:nvPr>
        </p:nvSpPr>
        <p:spPr>
          <a:xfrm>
            <a:off x="594360" y="5516716"/>
            <a:ext cx="7955280" cy="7469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11"/>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78" name="Shape 78"/>
        <p:cNvGrpSpPr/>
        <p:nvPr/>
      </p:nvGrpSpPr>
      <p:grpSpPr>
        <a:xfrm>
          <a:off x="0" y="0"/>
          <a:ext cx="0" cy="0"/>
          <a:chOff x="0" y="0"/>
          <a:chExt cx="0" cy="0"/>
        </a:xfrm>
      </p:grpSpPr>
      <p:pic>
        <p:nvPicPr>
          <p:cNvPr descr="C0-HD-BTM.png" id="79" name="Google Shape;79;p12"/>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80" name="Google Shape;80;p12"/>
          <p:cNvSpPr txBox="1"/>
          <p:nvPr>
            <p:ph type="title"/>
          </p:nvPr>
        </p:nvSpPr>
        <p:spPr>
          <a:xfrm>
            <a:off x="594360" y="753533"/>
            <a:ext cx="7955280" cy="280246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a:off x="685800" y="3649134"/>
            <a:ext cx="7772400" cy="133085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12"/>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594360" y="381001"/>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85" name="Shape 85"/>
        <p:cNvGrpSpPr/>
        <p:nvPr/>
      </p:nvGrpSpPr>
      <p:grpSpPr>
        <a:xfrm>
          <a:off x="0" y="0"/>
          <a:ext cx="0" cy="0"/>
          <a:chOff x="0" y="0"/>
          <a:chExt cx="0" cy="0"/>
        </a:xfrm>
      </p:grpSpPr>
      <p:pic>
        <p:nvPicPr>
          <p:cNvPr descr="C0-HD-BTM.png" id="86" name="Google Shape;86;p13"/>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87" name="Google Shape;87;p13"/>
          <p:cNvSpPr txBox="1"/>
          <p:nvPr>
            <p:ph type="title"/>
          </p:nvPr>
        </p:nvSpPr>
        <p:spPr>
          <a:xfrm>
            <a:off x="768351" y="753534"/>
            <a:ext cx="7613650" cy="275623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txBox="1"/>
          <p:nvPr>
            <p:ph idx="1" type="body"/>
          </p:nvPr>
        </p:nvSpPr>
        <p:spPr>
          <a:xfrm>
            <a:off x="977899" y="3509768"/>
            <a:ext cx="7194552" cy="4444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13"/>
          <p:cNvSpPr txBox="1"/>
          <p:nvPr>
            <p:ph idx="2" type="body"/>
          </p:nvPr>
        </p:nvSpPr>
        <p:spPr>
          <a:xfrm>
            <a:off x="685800" y="4174597"/>
            <a:ext cx="7778752" cy="82126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13"/>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1" type="ftr"/>
          </p:nvPr>
        </p:nvSpPr>
        <p:spPr>
          <a:xfrm>
            <a:off x="594360" y="379438"/>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3"/>
          <p:cNvSpPr txBox="1"/>
          <p:nvPr/>
        </p:nvSpPr>
        <p:spPr>
          <a:xfrm>
            <a:off x="231458" y="807720"/>
            <a:ext cx="4572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94" name="Google Shape;94;p13"/>
          <p:cNvSpPr txBox="1"/>
          <p:nvPr/>
        </p:nvSpPr>
        <p:spPr>
          <a:xfrm>
            <a:off x="8146733" y="3021330"/>
            <a:ext cx="4572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95" name="Shape 95"/>
        <p:cNvGrpSpPr/>
        <p:nvPr/>
      </p:nvGrpSpPr>
      <p:grpSpPr>
        <a:xfrm>
          <a:off x="0" y="0"/>
          <a:ext cx="0" cy="0"/>
          <a:chOff x="0" y="0"/>
          <a:chExt cx="0" cy="0"/>
        </a:xfrm>
      </p:grpSpPr>
      <p:pic>
        <p:nvPicPr>
          <p:cNvPr descr="C0-HD-BTM.png" id="96" name="Google Shape;96;p14"/>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97" name="Google Shape;97;p14"/>
          <p:cNvSpPr txBox="1"/>
          <p:nvPr>
            <p:ph type="title"/>
          </p:nvPr>
        </p:nvSpPr>
        <p:spPr>
          <a:xfrm>
            <a:off x="685800" y="1124702"/>
            <a:ext cx="7774782"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4"/>
          <p:cNvSpPr txBox="1"/>
          <p:nvPr>
            <p:ph idx="1" type="body"/>
          </p:nvPr>
        </p:nvSpPr>
        <p:spPr>
          <a:xfrm>
            <a:off x="685792" y="3648316"/>
            <a:ext cx="7773608" cy="9998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14"/>
          <p:cNvSpPr txBox="1"/>
          <p:nvPr>
            <p:ph idx="10" type="dt"/>
          </p:nvPr>
        </p:nvSpPr>
        <p:spPr>
          <a:xfrm>
            <a:off x="5562176" y="378884"/>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a:off x="594360" y="378884"/>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2171701" y="762000"/>
            <a:ext cx="6377939" cy="1303867"/>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 type="body"/>
          </p:nvPr>
        </p:nvSpPr>
        <p:spPr>
          <a:xfrm>
            <a:off x="594361" y="2202080"/>
            <a:ext cx="2560320"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15"/>
          <p:cNvSpPr txBox="1"/>
          <p:nvPr>
            <p:ph idx="2" type="body"/>
          </p:nvPr>
        </p:nvSpPr>
        <p:spPr>
          <a:xfrm>
            <a:off x="594360" y="2904564"/>
            <a:ext cx="2560320" cy="335907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15"/>
          <p:cNvSpPr txBox="1"/>
          <p:nvPr>
            <p:ph idx="3" type="body"/>
          </p:nvPr>
        </p:nvSpPr>
        <p:spPr>
          <a:xfrm>
            <a:off x="3302237" y="2201333"/>
            <a:ext cx="2560320"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15"/>
          <p:cNvSpPr txBox="1"/>
          <p:nvPr>
            <p:ph idx="4" type="body"/>
          </p:nvPr>
        </p:nvSpPr>
        <p:spPr>
          <a:xfrm>
            <a:off x="3300781" y="2904068"/>
            <a:ext cx="2560320" cy="33595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15"/>
          <p:cNvSpPr txBox="1"/>
          <p:nvPr>
            <p:ph idx="5" type="body"/>
          </p:nvPr>
        </p:nvSpPr>
        <p:spPr>
          <a:xfrm>
            <a:off x="5989319" y="2192866"/>
            <a:ext cx="2560320"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6" type="body"/>
          </p:nvPr>
        </p:nvSpPr>
        <p:spPr>
          <a:xfrm>
            <a:off x="5989320" y="2904564"/>
            <a:ext cx="2560320" cy="335907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15"/>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5"/>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3" name="Shape 113"/>
        <p:cNvGrpSpPr/>
        <p:nvPr/>
      </p:nvGrpSpPr>
      <p:grpSpPr>
        <a:xfrm>
          <a:off x="0" y="0"/>
          <a:ext cx="0" cy="0"/>
          <a:chOff x="0" y="0"/>
          <a:chExt cx="0" cy="0"/>
        </a:xfrm>
      </p:grpSpPr>
      <p:sp>
        <p:nvSpPr>
          <p:cNvPr id="114" name="Google Shape;114;p16"/>
          <p:cNvSpPr txBox="1"/>
          <p:nvPr>
            <p:ph type="title"/>
          </p:nvPr>
        </p:nvSpPr>
        <p:spPr>
          <a:xfrm>
            <a:off x="2171702" y="762000"/>
            <a:ext cx="6381984"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6"/>
          <p:cNvSpPr txBox="1"/>
          <p:nvPr>
            <p:ph idx="1" type="body"/>
          </p:nvPr>
        </p:nvSpPr>
        <p:spPr>
          <a:xfrm>
            <a:off x="594360" y="4113340"/>
            <a:ext cx="2560320"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16"/>
          <p:cNvSpPr/>
          <p:nvPr>
            <p:ph idx="2" type="pic"/>
          </p:nvPr>
        </p:nvSpPr>
        <p:spPr>
          <a:xfrm>
            <a:off x="594360" y="2331720"/>
            <a:ext cx="2560320" cy="15073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17" name="Google Shape;117;p16"/>
          <p:cNvSpPr txBox="1"/>
          <p:nvPr>
            <p:ph idx="3" type="body"/>
          </p:nvPr>
        </p:nvSpPr>
        <p:spPr>
          <a:xfrm>
            <a:off x="594360" y="4796103"/>
            <a:ext cx="2560320" cy="14675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16"/>
          <p:cNvSpPr txBox="1"/>
          <p:nvPr>
            <p:ph idx="4" type="body"/>
          </p:nvPr>
        </p:nvSpPr>
        <p:spPr>
          <a:xfrm>
            <a:off x="3291873" y="4113340"/>
            <a:ext cx="2560320"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16"/>
          <p:cNvSpPr/>
          <p:nvPr>
            <p:ph idx="5" type="pic"/>
          </p:nvPr>
        </p:nvSpPr>
        <p:spPr>
          <a:xfrm>
            <a:off x="3291872" y="2331720"/>
            <a:ext cx="2560320" cy="1509862"/>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0" name="Google Shape;120;p16"/>
          <p:cNvSpPr txBox="1"/>
          <p:nvPr>
            <p:ph idx="6" type="body"/>
          </p:nvPr>
        </p:nvSpPr>
        <p:spPr>
          <a:xfrm>
            <a:off x="3290858" y="4796102"/>
            <a:ext cx="2560320" cy="14675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16"/>
          <p:cNvSpPr txBox="1"/>
          <p:nvPr>
            <p:ph idx="7" type="body"/>
          </p:nvPr>
        </p:nvSpPr>
        <p:spPr>
          <a:xfrm>
            <a:off x="5993365" y="4113340"/>
            <a:ext cx="2560320"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16"/>
          <p:cNvSpPr/>
          <p:nvPr>
            <p:ph idx="8" type="pic"/>
          </p:nvPr>
        </p:nvSpPr>
        <p:spPr>
          <a:xfrm>
            <a:off x="5993364" y="2331721"/>
            <a:ext cx="2560320" cy="1508919"/>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Google Shape;123;p16"/>
          <p:cNvSpPr txBox="1"/>
          <p:nvPr>
            <p:ph idx="9" type="body"/>
          </p:nvPr>
        </p:nvSpPr>
        <p:spPr>
          <a:xfrm>
            <a:off x="5993272" y="4796100"/>
            <a:ext cx="2560320" cy="14675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16"/>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7" name="Shape 127"/>
        <p:cNvGrpSpPr/>
        <p:nvPr/>
      </p:nvGrpSpPr>
      <p:grpSpPr>
        <a:xfrm>
          <a:off x="0" y="0"/>
          <a:ext cx="0" cy="0"/>
          <a:chOff x="0" y="0"/>
          <a:chExt cx="0" cy="0"/>
        </a:xfrm>
      </p:grpSpPr>
      <p:sp>
        <p:nvSpPr>
          <p:cNvPr id="128" name="Google Shape;128;p17"/>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7"/>
          <p:cNvSpPr txBox="1"/>
          <p:nvPr>
            <p:ph idx="1" type="body"/>
          </p:nvPr>
        </p:nvSpPr>
        <p:spPr>
          <a:xfrm rot="5400000">
            <a:off x="2537460" y="251460"/>
            <a:ext cx="4069080" cy="79552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17"/>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18"/>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135" name="Google Shape;135;p18"/>
          <p:cNvSpPr txBox="1"/>
          <p:nvPr>
            <p:ph type="title"/>
          </p:nvPr>
        </p:nvSpPr>
        <p:spPr>
          <a:xfrm rot="5400000">
            <a:off x="5653777" y="2099995"/>
            <a:ext cx="4248675" cy="154305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8"/>
          <p:cNvSpPr txBox="1"/>
          <p:nvPr>
            <p:ph idx="1" type="body"/>
          </p:nvPr>
        </p:nvSpPr>
        <p:spPr>
          <a:xfrm rot="5400000">
            <a:off x="1608512" y="-268025"/>
            <a:ext cx="4249732" cy="627803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18"/>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594360" y="381001"/>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7882466" y="381001"/>
            <a:ext cx="6671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594360" y="2194560"/>
            <a:ext cx="7955280" cy="40690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 name="Google Shape;22;p3"/>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5" name="Shape 25"/>
        <p:cNvGrpSpPr/>
        <p:nvPr/>
      </p:nvGrpSpPr>
      <p:grpSpPr>
        <a:xfrm>
          <a:off x="0" y="0"/>
          <a:ext cx="0" cy="0"/>
          <a:chOff x="0" y="0"/>
          <a:chExt cx="0" cy="0"/>
        </a:xfrm>
      </p:grpSpPr>
      <p:sp>
        <p:nvSpPr>
          <p:cNvPr id="26" name="Google Shape;26;p4"/>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594360" y="2194560"/>
            <a:ext cx="3910579" cy="40690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 name="Google Shape;28;p4"/>
          <p:cNvSpPr txBox="1"/>
          <p:nvPr>
            <p:ph idx="2" type="body"/>
          </p:nvPr>
        </p:nvSpPr>
        <p:spPr>
          <a:xfrm>
            <a:off x="4642099" y="2194560"/>
            <a:ext cx="3907540" cy="40690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 name="Google Shape;29;p4"/>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32" name="Shape 32"/>
        <p:cNvGrpSpPr/>
        <p:nvPr/>
      </p:nvGrpSpPr>
      <p:grpSpPr>
        <a:xfrm>
          <a:off x="0" y="0"/>
          <a:ext cx="0" cy="0"/>
          <a:chOff x="0" y="0"/>
          <a:chExt cx="0" cy="0"/>
        </a:xfrm>
      </p:grpSpPr>
      <p:pic>
        <p:nvPicPr>
          <p:cNvPr descr="C0-HD-BTM.png" id="33" name="Google Shape;33;p5"/>
          <p:cNvPicPr preferRelativeResize="0"/>
          <p:nvPr/>
        </p:nvPicPr>
        <p:blipFill rotWithShape="1">
          <a:blip r:embed="rId2">
            <a:alphaModFix/>
          </a:blip>
          <a:srcRect b="0" l="0" r="0" t="0"/>
          <a:stretch/>
        </p:blipFill>
        <p:spPr>
          <a:xfrm>
            <a:off x="0" y="4995862"/>
            <a:ext cx="9144000" cy="1862138"/>
          </a:xfrm>
          <a:prstGeom prst="rect">
            <a:avLst/>
          </a:prstGeom>
          <a:noFill/>
          <a:ln>
            <a:noFill/>
          </a:ln>
        </p:spPr>
      </p:pic>
      <p:sp>
        <p:nvSpPr>
          <p:cNvPr id="34" name="Google Shape;34;p5"/>
          <p:cNvSpPr txBox="1"/>
          <p:nvPr>
            <p:ph type="title"/>
          </p:nvPr>
        </p:nvSpPr>
        <p:spPr>
          <a:xfrm>
            <a:off x="594360" y="753534"/>
            <a:ext cx="7955280" cy="2801935"/>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594360" y="3641726"/>
            <a:ext cx="7955281" cy="1354134"/>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6" name="Google Shape;36;p5"/>
          <p:cNvSpPr txBox="1"/>
          <p:nvPr>
            <p:ph idx="10" type="dt"/>
          </p:nvPr>
        </p:nvSpPr>
        <p:spPr>
          <a:xfrm>
            <a:off x="5562176" y="381001"/>
            <a:ext cx="218313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594360" y="381001"/>
            <a:ext cx="483065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7882466" y="381001"/>
            <a:ext cx="66717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9" name="Shape 39"/>
        <p:cNvGrpSpPr/>
        <p:nvPr/>
      </p:nvGrpSpPr>
      <p:grpSpPr>
        <a:xfrm>
          <a:off x="0" y="0"/>
          <a:ext cx="0" cy="0"/>
          <a:chOff x="0" y="0"/>
          <a:chExt cx="0" cy="0"/>
        </a:xfrm>
      </p:grpSpPr>
      <p:sp>
        <p:nvSpPr>
          <p:cNvPr id="40" name="Google Shape;40;p6"/>
          <p:cNvSpPr txBox="1"/>
          <p:nvPr>
            <p:ph type="title"/>
          </p:nvPr>
        </p:nvSpPr>
        <p:spPr>
          <a:xfrm>
            <a:off x="2171700" y="762000"/>
            <a:ext cx="637794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821279" y="2183802"/>
            <a:ext cx="3683659"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6"/>
          <p:cNvSpPr txBox="1"/>
          <p:nvPr>
            <p:ph idx="2" type="body"/>
          </p:nvPr>
        </p:nvSpPr>
        <p:spPr>
          <a:xfrm>
            <a:off x="594359" y="3132667"/>
            <a:ext cx="3910579" cy="313097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6"/>
          <p:cNvSpPr txBox="1"/>
          <p:nvPr>
            <p:ph idx="3" type="body"/>
          </p:nvPr>
        </p:nvSpPr>
        <p:spPr>
          <a:xfrm>
            <a:off x="4869018" y="2183802"/>
            <a:ext cx="368062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6"/>
          <p:cNvSpPr txBox="1"/>
          <p:nvPr>
            <p:ph idx="4" type="body"/>
          </p:nvPr>
        </p:nvSpPr>
        <p:spPr>
          <a:xfrm>
            <a:off x="4642098" y="3132667"/>
            <a:ext cx="3907541" cy="313097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6"/>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594360" y="1524000"/>
            <a:ext cx="3086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3886200" y="746760"/>
            <a:ext cx="4663440" cy="5516880"/>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9"/>
          <p:cNvSpPr txBox="1"/>
          <p:nvPr>
            <p:ph idx="2" type="body"/>
          </p:nvPr>
        </p:nvSpPr>
        <p:spPr>
          <a:xfrm>
            <a:off x="594360" y="3124200"/>
            <a:ext cx="3086100" cy="31394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9"/>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594360" y="1524000"/>
            <a:ext cx="407573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p:nvPr>
            <p:ph idx="2" type="pic"/>
          </p:nvPr>
        </p:nvSpPr>
        <p:spPr>
          <a:xfrm>
            <a:off x="4877524" y="751242"/>
            <a:ext cx="3674234" cy="55123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67" name="Google Shape;67;p10"/>
          <p:cNvSpPr txBox="1"/>
          <p:nvPr>
            <p:ph idx="1" type="body"/>
          </p:nvPr>
        </p:nvSpPr>
        <p:spPr>
          <a:xfrm>
            <a:off x="594360" y="3124200"/>
            <a:ext cx="4075730" cy="31394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10"/>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pic>
        <p:nvPicPr>
          <p:cNvPr descr="C0-HD-TOP.png" id="6" name="Google Shape;6;p1"/>
          <p:cNvPicPr preferRelativeResize="0"/>
          <p:nvPr/>
        </p:nvPicPr>
        <p:blipFill rotWithShape="1">
          <a:blip r:embed="rId1">
            <a:alphaModFix/>
          </a:blip>
          <a:srcRect b="0" l="0" r="0" t="0"/>
          <a:stretch/>
        </p:blipFill>
        <p:spPr>
          <a:xfrm>
            <a:off x="0" y="0"/>
            <a:ext cx="9144000" cy="1081088"/>
          </a:xfrm>
          <a:prstGeom prst="rect">
            <a:avLst/>
          </a:prstGeom>
          <a:noFill/>
          <a:ln>
            <a:noFill/>
          </a:ln>
        </p:spPr>
      </p:pic>
      <p:sp>
        <p:nvSpPr>
          <p:cNvPr id="7" name="Google Shape;7;p1"/>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594360" y="2194560"/>
            <a:ext cx="7955280" cy="406908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6412230" y="6356351"/>
            <a:ext cx="213741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1" type="ftr"/>
          </p:nvPr>
        </p:nvSpPr>
        <p:spPr>
          <a:xfrm>
            <a:off x="594360" y="6355846"/>
            <a:ext cx="56807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1"/>
          <p:cNvSpPr txBox="1"/>
          <p:nvPr>
            <p:ph idx="12" type="sldNum"/>
          </p:nvPr>
        </p:nvSpPr>
        <p:spPr>
          <a:xfrm>
            <a:off x="6572250" y="381001"/>
            <a:ext cx="197739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4.png"/><Relationship Id="rId8"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54.png"/><Relationship Id="rId8"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1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69.png"/><Relationship Id="rId13" Type="http://schemas.openxmlformats.org/officeDocument/2006/relationships/image" Target="../media/image71.png"/><Relationship Id="rId12"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74.png"/><Relationship Id="rId9" Type="http://schemas.openxmlformats.org/officeDocument/2006/relationships/image" Target="../media/image66.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70.png"/><Relationship Id="rId8"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4.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6.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5.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3.png"/><Relationship Id="rId4" Type="http://schemas.openxmlformats.org/officeDocument/2006/relationships/image" Target="../media/image96.png"/><Relationship Id="rId5"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0.png"/><Relationship Id="rId4" Type="http://schemas.openxmlformats.org/officeDocument/2006/relationships/image" Target="../media/image102.png"/><Relationship Id="rId5"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1.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type="ctrTitle"/>
          </p:nvPr>
        </p:nvSpPr>
        <p:spPr>
          <a:xfrm>
            <a:off x="914400" y="1803405"/>
            <a:ext cx="7315200" cy="182509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Century Gothic"/>
              <a:buNone/>
            </a:pPr>
            <a:r>
              <a:rPr lang="en-US"/>
              <a:t>WINE-QUALITY-PREDICTION</a:t>
            </a:r>
            <a:endParaRPr/>
          </a:p>
        </p:txBody>
      </p:sp>
      <p:sp>
        <p:nvSpPr>
          <p:cNvPr id="145" name="Google Shape;145;p19"/>
          <p:cNvSpPr txBox="1"/>
          <p:nvPr>
            <p:ph idx="1" type="subTitle"/>
          </p:nvPr>
        </p:nvSpPr>
        <p:spPr>
          <a:xfrm>
            <a:off x="914400" y="3632201"/>
            <a:ext cx="7315200" cy="685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US"/>
              <a:t>Data Analysis &amp; Machine Learning Using Python Internship</a:t>
            </a:r>
            <a:endParaRPr/>
          </a:p>
        </p:txBody>
      </p:sp>
    </p:spTree>
  </p:cSld>
  <p:clrMapOvr>
    <a:masterClrMapping/>
  </p:clrMapOvr>
  <mc:AlternateContent>
    <mc:Choice Requires="p14">
      <p:transition p14:dur="0">
        <p:push dir="r"/>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711275" y="376023"/>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solidFill>
                  <a:srgbClr val="FFFFFF"/>
                </a:solidFill>
                <a:latin typeface="Arial"/>
                <a:ea typeface="Arial"/>
                <a:cs typeface="Arial"/>
                <a:sym typeface="Arial"/>
              </a:rPr>
              <a:t>Describe the data</a:t>
            </a:r>
            <a:endParaRPr/>
          </a:p>
        </p:txBody>
      </p:sp>
      <p:pic>
        <p:nvPicPr>
          <p:cNvPr id="207" name="Google Shape;207;p28"/>
          <p:cNvPicPr preferRelativeResize="0"/>
          <p:nvPr/>
        </p:nvPicPr>
        <p:blipFill>
          <a:blip r:embed="rId3">
            <a:alphaModFix/>
          </a:blip>
          <a:stretch>
            <a:fillRect/>
          </a:stretch>
        </p:blipFill>
        <p:spPr>
          <a:xfrm>
            <a:off x="976063" y="1669025"/>
            <a:ext cx="7439025" cy="490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nvSpPr>
        <p:spPr>
          <a:xfrm>
            <a:off x="882625" y="873800"/>
            <a:ext cx="5843100" cy="4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Century Gothic"/>
                <a:ea typeface="Century Gothic"/>
                <a:cs typeface="Century Gothic"/>
                <a:sym typeface="Century Gothic"/>
              </a:rPr>
              <a:t>Describing the dataset using info function()</a:t>
            </a:r>
            <a:endParaRPr sz="1800">
              <a:solidFill>
                <a:srgbClr val="FFFFFF"/>
              </a:solidFill>
              <a:latin typeface="Century Gothic"/>
              <a:ea typeface="Century Gothic"/>
              <a:cs typeface="Century Gothic"/>
              <a:sym typeface="Century Gothic"/>
            </a:endParaRPr>
          </a:p>
        </p:txBody>
      </p:sp>
      <p:pic>
        <p:nvPicPr>
          <p:cNvPr id="213" name="Google Shape;213;p29"/>
          <p:cNvPicPr preferRelativeResize="0"/>
          <p:nvPr/>
        </p:nvPicPr>
        <p:blipFill>
          <a:blip r:embed="rId3">
            <a:alphaModFix/>
          </a:blip>
          <a:stretch>
            <a:fillRect/>
          </a:stretch>
        </p:blipFill>
        <p:spPr>
          <a:xfrm>
            <a:off x="222950" y="2014825"/>
            <a:ext cx="4154800" cy="3749450"/>
          </a:xfrm>
          <a:prstGeom prst="rect">
            <a:avLst/>
          </a:prstGeom>
          <a:noFill/>
          <a:ln>
            <a:noFill/>
          </a:ln>
        </p:spPr>
      </p:pic>
      <p:sp>
        <p:nvSpPr>
          <p:cNvPr id="214" name="Google Shape;214;p29"/>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215" name="Google Shape;215;p29"/>
          <p:cNvSpPr txBox="1"/>
          <p:nvPr/>
        </p:nvSpPr>
        <p:spPr>
          <a:xfrm>
            <a:off x="4766150" y="2833250"/>
            <a:ext cx="4289400" cy="187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FFFFFF"/>
                </a:solidFill>
                <a:latin typeface="Century Gothic"/>
                <a:ea typeface="Century Gothic"/>
                <a:cs typeface="Century Gothic"/>
                <a:sym typeface="Century Gothic"/>
              </a:rPr>
              <a:t>As we can see there are 6497 non-null float64 values on all data columns except column named old_index  .</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rPr lang="en-US" sz="1500">
                <a:solidFill>
                  <a:srgbClr val="FFFFFF"/>
                </a:solidFill>
                <a:latin typeface="Century Gothic"/>
                <a:ea typeface="Century Gothic"/>
                <a:cs typeface="Century Gothic"/>
                <a:sym typeface="Century Gothic"/>
              </a:rPr>
              <a:t>We will convert all null values of old_index column into -1 so that we can set a difference between both dataframes</a:t>
            </a:r>
            <a:endParaRPr sz="15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300">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30"/>
          <p:cNvPicPr preferRelativeResize="0"/>
          <p:nvPr/>
        </p:nvPicPr>
        <p:blipFill>
          <a:blip r:embed="rId3">
            <a:alphaModFix/>
          </a:blip>
          <a:stretch>
            <a:fillRect/>
          </a:stretch>
        </p:blipFill>
        <p:spPr>
          <a:xfrm>
            <a:off x="152400" y="2641400"/>
            <a:ext cx="8839201" cy="3199645"/>
          </a:xfrm>
          <a:prstGeom prst="rect">
            <a:avLst/>
          </a:prstGeom>
          <a:noFill/>
          <a:ln>
            <a:noFill/>
          </a:ln>
        </p:spPr>
      </p:pic>
      <p:sp>
        <p:nvSpPr>
          <p:cNvPr id="221" name="Google Shape;221;p30"/>
          <p:cNvSpPr txBox="1"/>
          <p:nvPr/>
        </p:nvSpPr>
        <p:spPr>
          <a:xfrm>
            <a:off x="406000" y="1191550"/>
            <a:ext cx="5295600" cy="42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rgbClr val="FFFFFF"/>
                </a:solidFill>
                <a:latin typeface="Century Gothic"/>
                <a:ea typeface="Century Gothic"/>
                <a:cs typeface="Century Gothic"/>
                <a:sym typeface="Century Gothic"/>
              </a:rPr>
              <a:t>Describing the data using describe()</a:t>
            </a:r>
            <a:endParaRPr sz="1800">
              <a:solidFill>
                <a:srgbClr val="FFFFFF"/>
              </a:solidFill>
              <a:latin typeface="Century Gothic"/>
              <a:ea typeface="Century Gothic"/>
              <a:cs typeface="Century Gothic"/>
              <a:sym typeface="Century Gothic"/>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endParaRPr sz="1800">
              <a:solidFill>
                <a:schemeClr val="dk1"/>
              </a:solidFill>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123575" y="376000"/>
            <a:ext cx="83202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sz="3600">
                <a:solidFill>
                  <a:srgbClr val="FFFFFF"/>
                </a:solidFill>
                <a:latin typeface="Arial"/>
                <a:ea typeface="Arial"/>
                <a:cs typeface="Arial"/>
                <a:sym typeface="Arial"/>
              </a:rPr>
              <a:t>Check Missing value for each columns</a:t>
            </a:r>
            <a:endParaRPr/>
          </a:p>
        </p:txBody>
      </p:sp>
      <p:pic>
        <p:nvPicPr>
          <p:cNvPr id="227" name="Google Shape;227;p31"/>
          <p:cNvPicPr preferRelativeResize="0"/>
          <p:nvPr/>
        </p:nvPicPr>
        <p:blipFill>
          <a:blip r:embed="rId3">
            <a:alphaModFix/>
          </a:blip>
          <a:stretch>
            <a:fillRect/>
          </a:stretch>
        </p:blipFill>
        <p:spPr>
          <a:xfrm>
            <a:off x="470288" y="2066800"/>
            <a:ext cx="4143375" cy="3790950"/>
          </a:xfrm>
          <a:prstGeom prst="rect">
            <a:avLst/>
          </a:prstGeom>
          <a:noFill/>
          <a:ln>
            <a:noFill/>
          </a:ln>
        </p:spPr>
      </p:pic>
      <p:sp>
        <p:nvSpPr>
          <p:cNvPr id="228" name="Google Shape;228;p31"/>
          <p:cNvSpPr txBox="1"/>
          <p:nvPr/>
        </p:nvSpPr>
        <p:spPr>
          <a:xfrm>
            <a:off x="5375200" y="3433425"/>
            <a:ext cx="3724800" cy="3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FFFFFF"/>
                </a:solidFill>
                <a:latin typeface="Helvetica Neue"/>
                <a:ea typeface="Helvetica Neue"/>
                <a:cs typeface="Helvetica Neue"/>
                <a:sym typeface="Helvetica Neue"/>
              </a:rPr>
              <a:t>We have 4898 nan value in old_index column.</a:t>
            </a:r>
            <a:endParaRPr>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1009325" y="605498"/>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sz="3600">
                <a:solidFill>
                  <a:srgbClr val="FFFFFF"/>
                </a:solidFill>
                <a:latin typeface="Arial"/>
                <a:ea typeface="Arial"/>
                <a:cs typeface="Arial"/>
                <a:sym typeface="Arial"/>
              </a:rPr>
              <a:t>Filling</a:t>
            </a:r>
            <a:r>
              <a:rPr lang="en-US" sz="3600">
                <a:solidFill>
                  <a:srgbClr val="FFFFFF"/>
                </a:solidFill>
                <a:latin typeface="Arial"/>
                <a:ea typeface="Arial"/>
                <a:cs typeface="Arial"/>
                <a:sym typeface="Arial"/>
              </a:rPr>
              <a:t> rows with missing values</a:t>
            </a:r>
            <a:endParaRPr sz="3600">
              <a:solidFill>
                <a:srgbClr val="FFFFFF"/>
              </a:solidFill>
              <a:latin typeface="Arial"/>
              <a:ea typeface="Arial"/>
              <a:cs typeface="Arial"/>
              <a:sym typeface="Arial"/>
            </a:endParaRPr>
          </a:p>
          <a:p>
            <a:pPr indent="0" lvl="0" marL="0" rtl="0" algn="r">
              <a:spcBef>
                <a:spcPts val="0"/>
              </a:spcBef>
              <a:spcAft>
                <a:spcPts val="0"/>
              </a:spcAft>
              <a:buNone/>
            </a:pPr>
            <a:r>
              <a:t/>
            </a:r>
            <a:endParaRPr/>
          </a:p>
        </p:txBody>
      </p:sp>
      <p:pic>
        <p:nvPicPr>
          <p:cNvPr id="234" name="Google Shape;234;p32"/>
          <p:cNvPicPr preferRelativeResize="0"/>
          <p:nvPr/>
        </p:nvPicPr>
        <p:blipFill>
          <a:blip r:embed="rId3">
            <a:alphaModFix/>
          </a:blip>
          <a:stretch>
            <a:fillRect/>
          </a:stretch>
        </p:blipFill>
        <p:spPr>
          <a:xfrm>
            <a:off x="759051" y="3975025"/>
            <a:ext cx="7549674" cy="2309000"/>
          </a:xfrm>
          <a:prstGeom prst="rect">
            <a:avLst/>
          </a:prstGeom>
          <a:noFill/>
          <a:ln>
            <a:noFill/>
          </a:ln>
        </p:spPr>
      </p:pic>
      <p:pic>
        <p:nvPicPr>
          <p:cNvPr id="235" name="Google Shape;235;p32"/>
          <p:cNvPicPr preferRelativeResize="0"/>
          <p:nvPr/>
        </p:nvPicPr>
        <p:blipFill>
          <a:blip r:embed="rId4">
            <a:alphaModFix/>
          </a:blip>
          <a:stretch>
            <a:fillRect/>
          </a:stretch>
        </p:blipFill>
        <p:spPr>
          <a:xfrm>
            <a:off x="759050" y="2862898"/>
            <a:ext cx="4638675" cy="828675"/>
          </a:xfrm>
          <a:prstGeom prst="rect">
            <a:avLst/>
          </a:prstGeom>
          <a:noFill/>
          <a:ln>
            <a:noFill/>
          </a:ln>
        </p:spPr>
      </p:pic>
      <p:sp>
        <p:nvSpPr>
          <p:cNvPr id="236" name="Google Shape;236;p32"/>
          <p:cNvSpPr txBox="1"/>
          <p:nvPr/>
        </p:nvSpPr>
        <p:spPr>
          <a:xfrm>
            <a:off x="376500" y="1979150"/>
            <a:ext cx="8173200" cy="6003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1000"/>
              </a:spcBef>
              <a:spcAft>
                <a:spcPts val="0"/>
              </a:spcAft>
              <a:buClr>
                <a:srgbClr val="FFFFFF"/>
              </a:buClr>
              <a:buSzPts val="1600"/>
              <a:buFont typeface="Helvetica Neue"/>
              <a:buChar char="●"/>
            </a:pPr>
            <a:r>
              <a:rPr lang="en-US" sz="1600">
                <a:solidFill>
                  <a:srgbClr val="FFFFFF"/>
                </a:solidFill>
                <a:latin typeface="Helvetica Neue"/>
                <a:ea typeface="Helvetica Neue"/>
                <a:cs typeface="Helvetica Neue"/>
                <a:sym typeface="Helvetica Neue"/>
              </a:rPr>
              <a:t>We will convert all null values of old_index column into -1 so that we can set a difference between both dataframes.</a:t>
            </a:r>
            <a:endParaRPr sz="1600">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sz="30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3"/>
          <p:cNvPicPr preferRelativeResize="0"/>
          <p:nvPr/>
        </p:nvPicPr>
        <p:blipFill>
          <a:blip r:embed="rId3">
            <a:alphaModFix/>
          </a:blip>
          <a:stretch>
            <a:fillRect/>
          </a:stretch>
        </p:blipFill>
        <p:spPr>
          <a:xfrm>
            <a:off x="381000" y="2133573"/>
            <a:ext cx="3571875" cy="3981450"/>
          </a:xfrm>
          <a:prstGeom prst="rect">
            <a:avLst/>
          </a:prstGeom>
          <a:noFill/>
          <a:ln>
            <a:noFill/>
          </a:ln>
        </p:spPr>
      </p:pic>
      <p:pic>
        <p:nvPicPr>
          <p:cNvPr id="242" name="Google Shape;242;p33"/>
          <p:cNvPicPr preferRelativeResize="0"/>
          <p:nvPr/>
        </p:nvPicPr>
        <p:blipFill>
          <a:blip r:embed="rId4">
            <a:alphaModFix/>
          </a:blip>
          <a:stretch>
            <a:fillRect/>
          </a:stretch>
        </p:blipFill>
        <p:spPr>
          <a:xfrm>
            <a:off x="5041750" y="2095748"/>
            <a:ext cx="3143250" cy="3819525"/>
          </a:xfrm>
          <a:prstGeom prst="rect">
            <a:avLst/>
          </a:prstGeom>
          <a:noFill/>
          <a:ln>
            <a:noFill/>
          </a:ln>
        </p:spPr>
      </p:pic>
      <p:sp>
        <p:nvSpPr>
          <p:cNvPr id="243" name="Google Shape;243;p33"/>
          <p:cNvSpPr txBox="1"/>
          <p:nvPr/>
        </p:nvSpPr>
        <p:spPr>
          <a:xfrm>
            <a:off x="1730175" y="1469850"/>
            <a:ext cx="1137000" cy="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Before</a:t>
            </a:r>
            <a:endParaRPr>
              <a:solidFill>
                <a:srgbClr val="FFFFFF"/>
              </a:solidFill>
              <a:latin typeface="Century Gothic"/>
              <a:ea typeface="Century Gothic"/>
              <a:cs typeface="Century Gothic"/>
              <a:sym typeface="Century Gothic"/>
            </a:endParaRPr>
          </a:p>
        </p:txBody>
      </p:sp>
      <p:sp>
        <p:nvSpPr>
          <p:cNvPr id="244" name="Google Shape;244;p33"/>
          <p:cNvSpPr txBox="1"/>
          <p:nvPr/>
        </p:nvSpPr>
        <p:spPr>
          <a:xfrm>
            <a:off x="6257975" y="1469850"/>
            <a:ext cx="876600" cy="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After</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1536200" y="587848"/>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1100"/>
              <a:buFont typeface="Arial"/>
              <a:buNone/>
            </a:pPr>
            <a:r>
              <a:rPr lang="en-US" sz="3600">
                <a:solidFill>
                  <a:srgbClr val="FFFFFF"/>
                </a:solidFill>
                <a:latin typeface="Arial"/>
                <a:ea typeface="Arial"/>
                <a:cs typeface="Arial"/>
                <a:sym typeface="Arial"/>
              </a:rPr>
              <a:t>Remove Insignificant columns</a:t>
            </a:r>
            <a:endParaRPr sz="3600">
              <a:solidFill>
                <a:srgbClr val="FFFFFF"/>
              </a:solidFill>
              <a:latin typeface="Arial"/>
              <a:ea typeface="Arial"/>
              <a:cs typeface="Arial"/>
              <a:sym typeface="Arial"/>
            </a:endParaRPr>
          </a:p>
          <a:p>
            <a:pPr indent="0" lvl="0" marL="0" rtl="0" algn="r">
              <a:spcBef>
                <a:spcPts val="0"/>
              </a:spcBef>
              <a:spcAft>
                <a:spcPts val="0"/>
              </a:spcAft>
              <a:buNone/>
            </a:pPr>
            <a:r>
              <a:t/>
            </a:r>
            <a:endParaRPr/>
          </a:p>
        </p:txBody>
      </p:sp>
      <p:pic>
        <p:nvPicPr>
          <p:cNvPr id="250" name="Google Shape;250;p34"/>
          <p:cNvPicPr preferRelativeResize="0"/>
          <p:nvPr/>
        </p:nvPicPr>
        <p:blipFill>
          <a:blip r:embed="rId3">
            <a:alphaModFix/>
          </a:blip>
          <a:stretch>
            <a:fillRect/>
          </a:stretch>
        </p:blipFill>
        <p:spPr>
          <a:xfrm>
            <a:off x="152400" y="2033248"/>
            <a:ext cx="6324600" cy="1143000"/>
          </a:xfrm>
          <a:prstGeom prst="rect">
            <a:avLst/>
          </a:prstGeom>
          <a:noFill/>
          <a:ln>
            <a:noFill/>
          </a:ln>
        </p:spPr>
      </p:pic>
      <p:sp>
        <p:nvSpPr>
          <p:cNvPr id="251" name="Google Shape;251;p34"/>
          <p:cNvSpPr txBox="1"/>
          <p:nvPr/>
        </p:nvSpPr>
        <p:spPr>
          <a:xfrm>
            <a:off x="264800" y="1385725"/>
            <a:ext cx="6955200" cy="388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a:solidFill>
                  <a:schemeClr val="dk1"/>
                </a:solidFill>
              </a:rPr>
              <a:t>•</a:t>
            </a:r>
            <a:r>
              <a:rPr lang="en-US">
                <a:solidFill>
                  <a:srgbClr val="FFFFFF"/>
                </a:solidFill>
                <a:latin typeface="Century Gothic"/>
                <a:ea typeface="Century Gothic"/>
                <a:cs typeface="Century Gothic"/>
                <a:sym typeface="Century Gothic"/>
              </a:rPr>
              <a:t>There are two insignificant columns: </a:t>
            </a:r>
            <a:r>
              <a:rPr lang="en-US" u="sng">
                <a:solidFill>
                  <a:srgbClr val="FFFFFF"/>
                </a:solidFill>
                <a:latin typeface="Century Gothic"/>
                <a:ea typeface="Century Gothic"/>
                <a:cs typeface="Century Gothic"/>
                <a:sym typeface="Century Gothic"/>
              </a:rPr>
              <a:t>Unnamed :0 , old index</a:t>
            </a:r>
            <a:endParaRPr u="sng">
              <a:solidFill>
                <a:srgbClr val="FFFFFF"/>
              </a:solidFill>
              <a:latin typeface="Century Gothic"/>
              <a:ea typeface="Century Gothic"/>
              <a:cs typeface="Century Gothic"/>
              <a:sym typeface="Century Gothic"/>
            </a:endParaRPr>
          </a:p>
        </p:txBody>
      </p:sp>
      <p:sp>
        <p:nvSpPr>
          <p:cNvPr id="252" name="Google Shape;252;p34"/>
          <p:cNvSpPr txBox="1"/>
          <p:nvPr/>
        </p:nvSpPr>
        <p:spPr>
          <a:xfrm>
            <a:off x="3662775" y="3726150"/>
            <a:ext cx="23124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Before removal</a:t>
            </a:r>
            <a:endParaRPr>
              <a:solidFill>
                <a:srgbClr val="FFFFFF"/>
              </a:solidFill>
              <a:latin typeface="Century Gothic"/>
              <a:ea typeface="Century Gothic"/>
              <a:cs typeface="Century Gothic"/>
              <a:sym typeface="Century Gothic"/>
            </a:endParaRPr>
          </a:p>
        </p:txBody>
      </p:sp>
      <p:pic>
        <p:nvPicPr>
          <p:cNvPr id="253" name="Google Shape;253;p34"/>
          <p:cNvPicPr preferRelativeResize="0"/>
          <p:nvPr/>
        </p:nvPicPr>
        <p:blipFill>
          <a:blip r:embed="rId4">
            <a:alphaModFix/>
          </a:blip>
          <a:stretch>
            <a:fillRect/>
          </a:stretch>
        </p:blipFill>
        <p:spPr>
          <a:xfrm>
            <a:off x="152400" y="4196250"/>
            <a:ext cx="8839200" cy="17435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35"/>
          <p:cNvPicPr preferRelativeResize="0"/>
          <p:nvPr/>
        </p:nvPicPr>
        <p:blipFill>
          <a:blip r:embed="rId3">
            <a:alphaModFix/>
          </a:blip>
          <a:stretch>
            <a:fillRect/>
          </a:stretch>
        </p:blipFill>
        <p:spPr>
          <a:xfrm>
            <a:off x="152400" y="1939550"/>
            <a:ext cx="8839202" cy="3635102"/>
          </a:xfrm>
          <a:prstGeom prst="rect">
            <a:avLst/>
          </a:prstGeom>
          <a:noFill/>
          <a:ln>
            <a:noFill/>
          </a:ln>
        </p:spPr>
      </p:pic>
      <p:sp>
        <p:nvSpPr>
          <p:cNvPr id="259" name="Google Shape;259;p35"/>
          <p:cNvSpPr txBox="1"/>
          <p:nvPr/>
        </p:nvSpPr>
        <p:spPr>
          <a:xfrm>
            <a:off x="1939325" y="1038150"/>
            <a:ext cx="48408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60" name="Google Shape;260;p35"/>
          <p:cNvSpPr txBox="1"/>
          <p:nvPr/>
        </p:nvSpPr>
        <p:spPr>
          <a:xfrm>
            <a:off x="2390450" y="977400"/>
            <a:ext cx="5104500" cy="5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rgbClr val="FFFFFF"/>
                </a:solidFill>
                <a:latin typeface="Century Gothic"/>
                <a:ea typeface="Century Gothic"/>
                <a:cs typeface="Century Gothic"/>
                <a:sym typeface="Century Gothic"/>
              </a:rPr>
              <a:t>A</a:t>
            </a:r>
            <a:r>
              <a:rPr lang="en-US" sz="2000">
                <a:solidFill>
                  <a:srgbClr val="FFFFFF"/>
                </a:solidFill>
                <a:latin typeface="Century Gothic"/>
                <a:ea typeface="Century Gothic"/>
                <a:cs typeface="Century Gothic"/>
                <a:sym typeface="Century Gothic"/>
              </a:rPr>
              <a:t>fter Removal of unwanted columns</a:t>
            </a:r>
            <a:endParaRPr sz="20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365650" y="3006925"/>
            <a:ext cx="3114675" cy="1381125"/>
          </a:xfrm>
          <a:prstGeom prst="rect">
            <a:avLst/>
          </a:prstGeom>
          <a:noFill/>
          <a:ln>
            <a:noFill/>
          </a:ln>
        </p:spPr>
      </p:pic>
      <p:sp>
        <p:nvSpPr>
          <p:cNvPr id="266" name="Google Shape;266;p36"/>
          <p:cNvSpPr txBox="1"/>
          <p:nvPr/>
        </p:nvSpPr>
        <p:spPr>
          <a:xfrm>
            <a:off x="365650" y="2011475"/>
            <a:ext cx="8125500" cy="1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FFFFFF"/>
                </a:solidFill>
                <a:latin typeface="Century Gothic"/>
                <a:ea typeface="Century Gothic"/>
                <a:cs typeface="Century Gothic"/>
                <a:sym typeface="Century Gothic"/>
              </a:rPr>
              <a:t>Since we are majorly interested in Quality variable, it makes sense to create another categorical variable called wine rating that will contain ‘low’ (rated from 0-4),‘average’(rated from 5-6) and ’high’(rated  7 or greater) wines.</a:t>
            </a:r>
            <a:endParaRPr>
              <a:solidFill>
                <a:srgbClr val="FFFFFF"/>
              </a:solidFill>
              <a:latin typeface="Century Gothic"/>
              <a:ea typeface="Century Gothic"/>
              <a:cs typeface="Century Gothic"/>
              <a:sym typeface="Century Gothic"/>
            </a:endParaRPr>
          </a:p>
        </p:txBody>
      </p:sp>
      <p:pic>
        <p:nvPicPr>
          <p:cNvPr id="267" name="Google Shape;267;p36"/>
          <p:cNvPicPr preferRelativeResize="0"/>
          <p:nvPr/>
        </p:nvPicPr>
        <p:blipFill>
          <a:blip r:embed="rId4">
            <a:alphaModFix/>
          </a:blip>
          <a:stretch>
            <a:fillRect/>
          </a:stretch>
        </p:blipFill>
        <p:spPr>
          <a:xfrm>
            <a:off x="152400" y="1396100"/>
            <a:ext cx="8839200" cy="517374"/>
          </a:xfrm>
          <a:prstGeom prst="rect">
            <a:avLst/>
          </a:prstGeom>
          <a:noFill/>
          <a:ln>
            <a:noFill/>
          </a:ln>
        </p:spPr>
      </p:pic>
      <p:sp>
        <p:nvSpPr>
          <p:cNvPr id="268" name="Google Shape;268;p36"/>
          <p:cNvSpPr txBox="1"/>
          <p:nvPr/>
        </p:nvSpPr>
        <p:spPr>
          <a:xfrm>
            <a:off x="1537100" y="542775"/>
            <a:ext cx="6810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p:txBody>
      </p:sp>
      <p:sp>
        <p:nvSpPr>
          <p:cNvPr id="269" name="Google Shape;269;p36"/>
          <p:cNvSpPr txBox="1"/>
          <p:nvPr/>
        </p:nvSpPr>
        <p:spPr>
          <a:xfrm>
            <a:off x="826425" y="400650"/>
            <a:ext cx="7094700" cy="10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FFFFFF"/>
                </a:solidFill>
                <a:latin typeface="Century Gothic"/>
                <a:ea typeface="Century Gothic"/>
                <a:cs typeface="Century Gothic"/>
                <a:sym typeface="Century Gothic"/>
              </a:rPr>
              <a:t>Differentiating high , average and low quality wine</a:t>
            </a:r>
            <a:endParaRPr sz="2600">
              <a:solidFill>
                <a:srgbClr val="FFFFFF"/>
              </a:solidFill>
              <a:latin typeface="Century Gothic"/>
              <a:ea typeface="Century Gothic"/>
              <a:cs typeface="Century Gothic"/>
              <a:sym typeface="Century Gothic"/>
            </a:endParaRPr>
          </a:p>
        </p:txBody>
      </p:sp>
      <p:pic>
        <p:nvPicPr>
          <p:cNvPr id="270" name="Google Shape;270;p36"/>
          <p:cNvPicPr preferRelativeResize="0"/>
          <p:nvPr/>
        </p:nvPicPr>
        <p:blipFill>
          <a:blip r:embed="rId5">
            <a:alphaModFix/>
          </a:blip>
          <a:stretch>
            <a:fillRect/>
          </a:stretch>
        </p:blipFill>
        <p:spPr>
          <a:xfrm>
            <a:off x="0" y="4547909"/>
            <a:ext cx="9144001" cy="20850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2171700" y="764373"/>
            <a:ext cx="6378000" cy="1293000"/>
          </a:xfrm>
          <a:prstGeom prst="rect">
            <a:avLst/>
          </a:prstGeom>
        </p:spPr>
        <p:txBody>
          <a:bodyPr anchorCtr="0" anchor="ctr" bIns="45700" lIns="91425" spcFirstLastPara="1" rIns="91425" wrap="square" tIns="45700">
            <a:noAutofit/>
          </a:bodyPr>
          <a:lstStyle/>
          <a:p>
            <a:pPr indent="0" lvl="0" marL="228600" rtl="0" algn="l">
              <a:spcBef>
                <a:spcPts val="1000"/>
              </a:spcBef>
              <a:spcAft>
                <a:spcPts val="0"/>
              </a:spcAft>
              <a:buClr>
                <a:schemeClr val="dk1"/>
              </a:buClr>
              <a:buSzPts val="1100"/>
              <a:buFont typeface="Arial"/>
              <a:buNone/>
            </a:pPr>
            <a:r>
              <a:rPr lang="en-US"/>
              <a:t>Data Visualization</a:t>
            </a:r>
            <a:endParaRPr/>
          </a:p>
        </p:txBody>
      </p:sp>
      <p:sp>
        <p:nvSpPr>
          <p:cNvPr id="276" name="Google Shape;276;p37"/>
          <p:cNvSpPr txBox="1"/>
          <p:nvPr>
            <p:ph idx="1" type="body"/>
          </p:nvPr>
        </p:nvSpPr>
        <p:spPr>
          <a:xfrm>
            <a:off x="589525" y="1182375"/>
            <a:ext cx="7291200" cy="32268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Clr>
                <a:schemeClr val="dk1"/>
              </a:buClr>
              <a:buSzPts val="1100"/>
              <a:buFont typeface="Arial"/>
              <a:buNone/>
            </a:pPr>
            <a:r>
              <a:t/>
            </a:r>
            <a:endParaRPr b="1" sz="3000">
              <a:solidFill>
                <a:srgbClr val="FFFFFF"/>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2000">
              <a:solidFill>
                <a:srgbClr val="FFFFFF"/>
              </a:solidFill>
              <a:latin typeface="Arial"/>
              <a:ea typeface="Arial"/>
              <a:cs typeface="Arial"/>
              <a:sym typeface="Arial"/>
            </a:endParaRPr>
          </a:p>
          <a:p>
            <a:pPr indent="-342900" lvl="0" marL="457200" rtl="0" algn="l">
              <a:spcBef>
                <a:spcPts val="1000"/>
              </a:spcBef>
              <a:spcAft>
                <a:spcPts val="0"/>
              </a:spcAft>
              <a:buClr>
                <a:srgbClr val="FFFFFF"/>
              </a:buClr>
              <a:buSzPts val="1800"/>
              <a:buAutoNum type="arabicPeriod"/>
            </a:pPr>
            <a:r>
              <a:rPr lang="en-US" sz="1800"/>
              <a:t>Handling Categorical Coded Variable</a:t>
            </a:r>
            <a:endParaRPr sz="1800">
              <a:solidFill>
                <a:srgbClr val="FFFFFF"/>
              </a:solidFill>
            </a:endParaRPr>
          </a:p>
          <a:p>
            <a:pPr indent="0" lvl="0" marL="0" rtl="0" algn="l">
              <a:spcBef>
                <a:spcPts val="1000"/>
              </a:spcBef>
              <a:spcAft>
                <a:spcPts val="0"/>
              </a:spcAft>
              <a:buNone/>
            </a:pPr>
            <a:r>
              <a:t/>
            </a:r>
            <a:endParaRPr sz="1800">
              <a:solidFill>
                <a:srgbClr val="FFFFFF"/>
              </a:solidFill>
            </a:endParaRPr>
          </a:p>
          <a:p>
            <a:pPr indent="-342900" lvl="0" marL="457200" rtl="0" algn="l">
              <a:spcBef>
                <a:spcPts val="1000"/>
              </a:spcBef>
              <a:spcAft>
                <a:spcPts val="0"/>
              </a:spcAft>
              <a:buClr>
                <a:srgbClr val="FFFFFF"/>
              </a:buClr>
              <a:buSzPts val="1800"/>
              <a:buAutoNum type="arabicPeriod"/>
            </a:pPr>
            <a:r>
              <a:rPr lang="en-US" sz="1800"/>
              <a:t>Univariate Data Analysis</a:t>
            </a:r>
            <a:endParaRPr sz="1800">
              <a:solidFill>
                <a:srgbClr val="FFFFFF"/>
              </a:solidFill>
            </a:endParaRPr>
          </a:p>
          <a:p>
            <a:pPr indent="0" lvl="0" marL="457200" rtl="0" algn="l">
              <a:spcBef>
                <a:spcPts val="1000"/>
              </a:spcBef>
              <a:spcAft>
                <a:spcPts val="0"/>
              </a:spcAft>
              <a:buNone/>
            </a:pPr>
            <a:r>
              <a:t/>
            </a:r>
            <a:endParaRPr sz="1800">
              <a:solidFill>
                <a:srgbClr val="FFFFFF"/>
              </a:solidFill>
            </a:endParaRPr>
          </a:p>
          <a:p>
            <a:pPr indent="-342900" lvl="0" marL="457200" rtl="0" algn="l">
              <a:spcBef>
                <a:spcPts val="1000"/>
              </a:spcBef>
              <a:spcAft>
                <a:spcPts val="0"/>
              </a:spcAft>
              <a:buClr>
                <a:srgbClr val="FFFFFF"/>
              </a:buClr>
              <a:buSzPts val="1800"/>
              <a:buAutoNum type="arabicPeriod"/>
            </a:pPr>
            <a:r>
              <a:rPr lang="en-US" sz="1800">
                <a:solidFill>
                  <a:srgbClr val="FFFFFF"/>
                </a:solidFill>
              </a:rPr>
              <a:t>Bivariate Data Analysis</a:t>
            </a:r>
            <a:endParaRPr sz="1800">
              <a:solidFill>
                <a:srgbClr val="FFFFFF"/>
              </a:solidFill>
            </a:endParaRPr>
          </a:p>
          <a:p>
            <a:pPr indent="0" lvl="0" marL="457200" rtl="0" algn="l">
              <a:spcBef>
                <a:spcPts val="1000"/>
              </a:spcBef>
              <a:spcAft>
                <a:spcPts val="0"/>
              </a:spcAft>
              <a:buNone/>
            </a:pPr>
            <a:r>
              <a:t/>
            </a:r>
            <a:endParaRPr sz="1800">
              <a:solidFill>
                <a:srgbClr val="FFFFFF"/>
              </a:solidFill>
            </a:endParaRPr>
          </a:p>
          <a:p>
            <a:pPr indent="-342900" lvl="0" marL="457200" rtl="0" algn="l">
              <a:spcBef>
                <a:spcPts val="1000"/>
              </a:spcBef>
              <a:spcAft>
                <a:spcPts val="0"/>
              </a:spcAft>
              <a:buClr>
                <a:srgbClr val="FFFFFF"/>
              </a:buClr>
              <a:buSzPts val="1800"/>
              <a:buAutoNum type="arabicPeriod"/>
            </a:pPr>
            <a:r>
              <a:rPr lang="en-US" sz="1800">
                <a:solidFill>
                  <a:srgbClr val="FFFFFF"/>
                </a:solidFill>
              </a:rPr>
              <a:t>Outliers</a:t>
            </a:r>
            <a:endParaRPr sz="1800">
              <a:solidFill>
                <a:srgbClr val="FFFFFF"/>
              </a:solidFill>
            </a:endParaRPr>
          </a:p>
          <a:p>
            <a:pPr indent="0" lvl="0" marL="457200" rtl="0" algn="l">
              <a:spcBef>
                <a:spcPts val="1000"/>
              </a:spcBef>
              <a:spcAft>
                <a:spcPts val="0"/>
              </a:spcAft>
              <a:buNone/>
            </a:pPr>
            <a:r>
              <a:t/>
            </a:r>
            <a:endParaRPr sz="1800">
              <a:solidFill>
                <a:srgbClr val="FFFFFF"/>
              </a:solidFill>
            </a:endParaRPr>
          </a:p>
          <a:p>
            <a:pPr indent="-342900" lvl="0" marL="457200" rtl="0" algn="l">
              <a:spcBef>
                <a:spcPts val="1000"/>
              </a:spcBef>
              <a:spcAft>
                <a:spcPts val="0"/>
              </a:spcAft>
              <a:buClr>
                <a:srgbClr val="FFFFFF"/>
              </a:buClr>
              <a:buSzPts val="1800"/>
              <a:buAutoNum type="arabicPeriod"/>
            </a:pPr>
            <a:r>
              <a:rPr lang="en-US" sz="1800">
                <a:solidFill>
                  <a:srgbClr val="FFFFFF"/>
                </a:solidFill>
              </a:rPr>
              <a:t>Correlation Matrix</a:t>
            </a:r>
            <a:endParaRPr sz="1800">
              <a:solidFill>
                <a:srgbClr val="FFFFFF"/>
              </a:solidFill>
            </a:endParaRPr>
          </a:p>
          <a:p>
            <a:pPr indent="0" lvl="0" marL="0" rtl="0" algn="l">
              <a:spcBef>
                <a:spcPts val="1000"/>
              </a:spcBef>
              <a:spcAft>
                <a:spcPts val="0"/>
              </a:spcAft>
              <a:buNone/>
            </a:pPr>
            <a:r>
              <a:t/>
            </a:r>
            <a:endParaRPr sz="2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4000"/>
              <a:buFont typeface="Century Gothic"/>
              <a:buNone/>
            </a:pPr>
            <a:r>
              <a:rPr lang="en-US"/>
              <a:t>TEAM MEMBERS</a:t>
            </a:r>
            <a:endParaRPr/>
          </a:p>
        </p:txBody>
      </p:sp>
      <p:sp>
        <p:nvSpPr>
          <p:cNvPr id="151" name="Google Shape;151;p20"/>
          <p:cNvSpPr txBox="1"/>
          <p:nvPr>
            <p:ph idx="1" type="body"/>
          </p:nvPr>
        </p:nvSpPr>
        <p:spPr>
          <a:xfrm>
            <a:off x="594360" y="2194560"/>
            <a:ext cx="7955280" cy="4069080"/>
          </a:xfrm>
          <a:prstGeom prst="rect">
            <a:avLst/>
          </a:prstGeom>
          <a:noFill/>
          <a:ln>
            <a:noFill/>
          </a:ln>
        </p:spPr>
        <p:txBody>
          <a:bodyPr anchorCtr="0" anchor="t" bIns="45700" lIns="91425" spcFirstLastPara="1" rIns="91425" wrap="square" tIns="45700">
            <a:noAutofit/>
          </a:bodyPr>
          <a:lstStyle/>
          <a:p>
            <a:pPr indent="-88900" lvl="0" marL="228600" rtl="0" algn="ctr">
              <a:lnSpc>
                <a:spcPct val="90000"/>
              </a:lnSpc>
              <a:spcBef>
                <a:spcPts val="0"/>
              </a:spcBef>
              <a:spcAft>
                <a:spcPts val="0"/>
              </a:spcAft>
              <a:buClr>
                <a:schemeClr val="lt1"/>
              </a:buClr>
              <a:buSzPts val="2200"/>
              <a:buNone/>
            </a:pPr>
            <a:r>
              <a:t/>
            </a:r>
            <a:endParaRPr/>
          </a:p>
          <a:p>
            <a:pPr indent="-88900" lvl="0" marL="228600" rtl="0" algn="ctr">
              <a:lnSpc>
                <a:spcPct val="90000"/>
              </a:lnSpc>
              <a:spcBef>
                <a:spcPts val="1000"/>
              </a:spcBef>
              <a:spcAft>
                <a:spcPts val="0"/>
              </a:spcAft>
              <a:buClr>
                <a:schemeClr val="lt1"/>
              </a:buClr>
              <a:buSzPts val="2200"/>
              <a:buNone/>
            </a:pPr>
            <a:r>
              <a:t/>
            </a:r>
            <a:endParaRPr/>
          </a:p>
          <a:p>
            <a:pPr indent="-228600" lvl="0" marL="228600" rtl="0" algn="ctr">
              <a:lnSpc>
                <a:spcPct val="90000"/>
              </a:lnSpc>
              <a:spcBef>
                <a:spcPts val="1000"/>
              </a:spcBef>
              <a:spcAft>
                <a:spcPts val="0"/>
              </a:spcAft>
              <a:buClr>
                <a:schemeClr val="lt1"/>
              </a:buClr>
              <a:buSzPts val="2200"/>
              <a:buChar char="•"/>
            </a:pPr>
            <a:r>
              <a:rPr lang="en-US"/>
              <a:t>Shwetank Dixit</a:t>
            </a:r>
            <a:endParaRPr/>
          </a:p>
          <a:p>
            <a:pPr indent="-228600" lvl="0" marL="228600" rtl="0" algn="ctr">
              <a:lnSpc>
                <a:spcPct val="90000"/>
              </a:lnSpc>
              <a:spcBef>
                <a:spcPts val="1000"/>
              </a:spcBef>
              <a:spcAft>
                <a:spcPts val="0"/>
              </a:spcAft>
              <a:buClr>
                <a:schemeClr val="lt1"/>
              </a:buClr>
              <a:buSzPts val="2200"/>
              <a:buChar char="•"/>
            </a:pPr>
            <a:r>
              <a:rPr lang="en-US"/>
              <a:t>Srishti Rastogi</a:t>
            </a:r>
            <a:endParaRPr/>
          </a:p>
          <a:p>
            <a:pPr indent="0" lvl="0" marL="0" rtl="0" algn="ctr">
              <a:lnSpc>
                <a:spcPct val="90000"/>
              </a:lnSpc>
              <a:spcBef>
                <a:spcPts val="1000"/>
              </a:spcBef>
              <a:spcAft>
                <a:spcPts val="0"/>
              </a:spcAft>
              <a:buClr>
                <a:schemeClr val="lt1"/>
              </a:buClr>
              <a:buSzPts val="2200"/>
              <a:buNone/>
            </a:pPr>
            <a:r>
              <a:t/>
            </a:r>
            <a:endParaRPr/>
          </a:p>
          <a:p>
            <a:pPr indent="-228600" lvl="0" marL="228600" rtl="0" algn="ctr">
              <a:lnSpc>
                <a:spcPct val="90000"/>
              </a:lnSpc>
              <a:spcBef>
                <a:spcPts val="1000"/>
              </a:spcBef>
              <a:spcAft>
                <a:spcPts val="0"/>
              </a:spcAft>
              <a:buClr>
                <a:schemeClr val="lt1"/>
              </a:buClr>
              <a:buSzPts val="2200"/>
              <a:buChar char="•"/>
            </a:pPr>
            <a:r>
              <a:rPr lang="en-US"/>
              <a:t>Team Name: </a:t>
            </a:r>
            <a:r>
              <a:rPr b="1" lang="en-US" sz="2400"/>
              <a:t>The Brainiacs</a:t>
            </a:r>
            <a:endParaRPr b="1" sz="2400"/>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8"/>
          <p:cNvSpPr txBox="1"/>
          <p:nvPr/>
        </p:nvSpPr>
        <p:spPr>
          <a:xfrm>
            <a:off x="1202350" y="248700"/>
            <a:ext cx="7222500" cy="1561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2500">
                <a:solidFill>
                  <a:srgbClr val="FFFFFF"/>
                </a:solidFill>
                <a:latin typeface="Century Gothic"/>
                <a:ea typeface="Century Gothic"/>
                <a:cs typeface="Century Gothic"/>
                <a:sym typeface="Century Gothic"/>
              </a:rPr>
              <a:t>Handling Categorical Coded Variable</a:t>
            </a:r>
            <a:endParaRPr sz="2100">
              <a:solidFill>
                <a:srgbClr val="FFFFFF"/>
              </a:solidFill>
            </a:endParaRPr>
          </a:p>
        </p:txBody>
      </p:sp>
      <p:sp>
        <p:nvSpPr>
          <p:cNvPr id="282" name="Google Shape;282;p38"/>
          <p:cNvSpPr txBox="1"/>
          <p:nvPr/>
        </p:nvSpPr>
        <p:spPr>
          <a:xfrm>
            <a:off x="1024050" y="1373900"/>
            <a:ext cx="6624300" cy="14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Quality level is categorical variable which is distributed in 3 parts i.e High Low and Average.</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a:solidFill>
                  <a:srgbClr val="FFFFFF"/>
                </a:solidFill>
              </a:rPr>
              <a:t>To remove it we use, 1 for Goo</a:t>
            </a:r>
            <a:r>
              <a:rPr lang="en-US">
                <a:solidFill>
                  <a:srgbClr val="FFFFFF"/>
                </a:solidFill>
              </a:rPr>
              <a:t>d </a:t>
            </a:r>
            <a:r>
              <a:rPr lang="en-US">
                <a:solidFill>
                  <a:srgbClr val="FFFFFF"/>
                </a:solidFill>
              </a:rPr>
              <a:t>quality wine, 0 for average quality wine and  -1 for bad quality wine.</a:t>
            </a:r>
            <a:endParaRPr>
              <a:solidFill>
                <a:srgbClr val="FFFFFF"/>
              </a:solidFill>
            </a:endParaRPr>
          </a:p>
        </p:txBody>
      </p:sp>
      <p:pic>
        <p:nvPicPr>
          <p:cNvPr id="283" name="Google Shape;283;p38"/>
          <p:cNvPicPr preferRelativeResize="0"/>
          <p:nvPr/>
        </p:nvPicPr>
        <p:blipFill>
          <a:blip r:embed="rId3">
            <a:alphaModFix/>
          </a:blip>
          <a:stretch>
            <a:fillRect/>
          </a:stretch>
        </p:blipFill>
        <p:spPr>
          <a:xfrm>
            <a:off x="588825" y="2794200"/>
            <a:ext cx="7705725" cy="476250"/>
          </a:xfrm>
          <a:prstGeom prst="rect">
            <a:avLst/>
          </a:prstGeom>
          <a:noFill/>
          <a:ln>
            <a:noFill/>
          </a:ln>
        </p:spPr>
      </p:pic>
      <p:pic>
        <p:nvPicPr>
          <p:cNvPr id="284" name="Google Shape;284;p38"/>
          <p:cNvPicPr preferRelativeResize="0"/>
          <p:nvPr/>
        </p:nvPicPr>
        <p:blipFill>
          <a:blip r:embed="rId4">
            <a:alphaModFix/>
          </a:blip>
          <a:stretch>
            <a:fillRect/>
          </a:stretch>
        </p:blipFill>
        <p:spPr>
          <a:xfrm>
            <a:off x="2528925" y="3993900"/>
            <a:ext cx="746050" cy="2603562"/>
          </a:xfrm>
          <a:prstGeom prst="rect">
            <a:avLst/>
          </a:prstGeom>
          <a:noFill/>
          <a:ln>
            <a:noFill/>
          </a:ln>
        </p:spPr>
      </p:pic>
      <p:sp>
        <p:nvSpPr>
          <p:cNvPr id="285" name="Google Shape;285;p38"/>
          <p:cNvSpPr txBox="1"/>
          <p:nvPr/>
        </p:nvSpPr>
        <p:spPr>
          <a:xfrm>
            <a:off x="2528900" y="3505863"/>
            <a:ext cx="7461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Before</a:t>
            </a:r>
            <a:endParaRPr>
              <a:solidFill>
                <a:srgbClr val="FFFFFF"/>
              </a:solidFill>
              <a:latin typeface="Century Gothic"/>
              <a:ea typeface="Century Gothic"/>
              <a:cs typeface="Century Gothic"/>
              <a:sym typeface="Century Gothic"/>
            </a:endParaRPr>
          </a:p>
        </p:txBody>
      </p:sp>
      <p:sp>
        <p:nvSpPr>
          <p:cNvPr id="286" name="Google Shape;286;p38"/>
          <p:cNvSpPr txBox="1"/>
          <p:nvPr/>
        </p:nvSpPr>
        <p:spPr>
          <a:xfrm>
            <a:off x="5302100" y="3505875"/>
            <a:ext cx="9357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After</a:t>
            </a:r>
            <a:endParaRPr>
              <a:solidFill>
                <a:srgbClr val="FFFFFF"/>
              </a:solidFill>
              <a:latin typeface="Century Gothic"/>
              <a:ea typeface="Century Gothic"/>
              <a:cs typeface="Century Gothic"/>
              <a:sym typeface="Century Gothic"/>
            </a:endParaRPr>
          </a:p>
        </p:txBody>
      </p:sp>
      <p:pic>
        <p:nvPicPr>
          <p:cNvPr id="287" name="Google Shape;287;p38"/>
          <p:cNvPicPr preferRelativeResize="0"/>
          <p:nvPr/>
        </p:nvPicPr>
        <p:blipFill>
          <a:blip r:embed="rId5">
            <a:alphaModFix/>
          </a:blip>
          <a:stretch>
            <a:fillRect/>
          </a:stretch>
        </p:blipFill>
        <p:spPr>
          <a:xfrm>
            <a:off x="5244500" y="3993900"/>
            <a:ext cx="746100" cy="2603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726650" y="278748"/>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Univariate Analysis</a:t>
            </a:r>
            <a:endParaRPr/>
          </a:p>
        </p:txBody>
      </p:sp>
      <p:pic>
        <p:nvPicPr>
          <p:cNvPr id="293" name="Google Shape;293;p39"/>
          <p:cNvPicPr preferRelativeResize="0"/>
          <p:nvPr/>
        </p:nvPicPr>
        <p:blipFill>
          <a:blip r:embed="rId3">
            <a:alphaModFix/>
          </a:blip>
          <a:stretch>
            <a:fillRect/>
          </a:stretch>
        </p:blipFill>
        <p:spPr>
          <a:xfrm>
            <a:off x="245263" y="2734250"/>
            <a:ext cx="3911400" cy="2524325"/>
          </a:xfrm>
          <a:prstGeom prst="rect">
            <a:avLst/>
          </a:prstGeom>
          <a:noFill/>
          <a:ln>
            <a:noFill/>
          </a:ln>
        </p:spPr>
      </p:pic>
      <p:pic>
        <p:nvPicPr>
          <p:cNvPr id="294" name="Google Shape;294;p39"/>
          <p:cNvPicPr preferRelativeResize="0"/>
          <p:nvPr/>
        </p:nvPicPr>
        <p:blipFill>
          <a:blip r:embed="rId4">
            <a:alphaModFix/>
          </a:blip>
          <a:stretch>
            <a:fillRect/>
          </a:stretch>
        </p:blipFill>
        <p:spPr>
          <a:xfrm>
            <a:off x="4767750" y="2734238"/>
            <a:ext cx="3911375" cy="2562058"/>
          </a:xfrm>
          <a:prstGeom prst="rect">
            <a:avLst/>
          </a:prstGeom>
          <a:noFill/>
          <a:ln>
            <a:noFill/>
          </a:ln>
        </p:spPr>
      </p:pic>
      <p:sp>
        <p:nvSpPr>
          <p:cNvPr id="295" name="Google Shape;295;p39"/>
          <p:cNvSpPr txBox="1"/>
          <p:nvPr/>
        </p:nvSpPr>
        <p:spPr>
          <a:xfrm>
            <a:off x="2670425" y="6071650"/>
            <a:ext cx="3419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Count COunt</a:t>
            </a:r>
            <a:endParaRPr>
              <a:latin typeface="Century Gothic"/>
              <a:ea typeface="Century Gothic"/>
              <a:cs typeface="Century Gothic"/>
              <a:sym typeface="Century Gothic"/>
            </a:endParaRPr>
          </a:p>
        </p:txBody>
      </p:sp>
      <p:sp>
        <p:nvSpPr>
          <p:cNvPr id="296" name="Google Shape;296;p39"/>
          <p:cNvSpPr txBox="1"/>
          <p:nvPr/>
        </p:nvSpPr>
        <p:spPr>
          <a:xfrm>
            <a:off x="2679750" y="1517600"/>
            <a:ext cx="37845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Count plot of Quality and Quality level</a:t>
            </a:r>
            <a:endParaRPr>
              <a:solidFill>
                <a:srgbClr val="FFFFFF"/>
              </a:solidFill>
              <a:latin typeface="Century Gothic"/>
              <a:ea typeface="Century Gothic"/>
              <a:cs typeface="Century Gothic"/>
              <a:sym typeface="Century Gothic"/>
            </a:endParaRPr>
          </a:p>
        </p:txBody>
      </p:sp>
      <p:pic>
        <p:nvPicPr>
          <p:cNvPr id="297" name="Google Shape;297;p39"/>
          <p:cNvPicPr preferRelativeResize="0"/>
          <p:nvPr/>
        </p:nvPicPr>
        <p:blipFill>
          <a:blip r:embed="rId5">
            <a:alphaModFix/>
          </a:blip>
          <a:stretch>
            <a:fillRect/>
          </a:stretch>
        </p:blipFill>
        <p:spPr>
          <a:xfrm>
            <a:off x="152400" y="2264550"/>
            <a:ext cx="4097125" cy="317000"/>
          </a:xfrm>
          <a:prstGeom prst="rect">
            <a:avLst/>
          </a:prstGeom>
          <a:noFill/>
          <a:ln>
            <a:noFill/>
          </a:ln>
        </p:spPr>
      </p:pic>
      <p:pic>
        <p:nvPicPr>
          <p:cNvPr id="298" name="Google Shape;298;p39"/>
          <p:cNvPicPr preferRelativeResize="0"/>
          <p:nvPr/>
        </p:nvPicPr>
        <p:blipFill>
          <a:blip r:embed="rId6">
            <a:alphaModFix/>
          </a:blip>
          <a:stretch>
            <a:fillRect/>
          </a:stretch>
        </p:blipFill>
        <p:spPr>
          <a:xfrm>
            <a:off x="4831188" y="2269625"/>
            <a:ext cx="3784500" cy="306842"/>
          </a:xfrm>
          <a:prstGeom prst="rect">
            <a:avLst/>
          </a:prstGeom>
          <a:noFill/>
          <a:ln>
            <a:noFill/>
          </a:ln>
        </p:spPr>
      </p:pic>
      <p:sp>
        <p:nvSpPr>
          <p:cNvPr id="299" name="Google Shape;299;p39"/>
          <p:cNvSpPr txBox="1"/>
          <p:nvPr/>
        </p:nvSpPr>
        <p:spPr>
          <a:xfrm>
            <a:off x="885650" y="5671500"/>
            <a:ext cx="78528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We can analyse from the above figure that we have a major part of 5-7 quality range wine and in terms of High , Low  and Average we have more quantity of Average wine but we have less data of low quality wi</a:t>
            </a:r>
            <a:r>
              <a:rPr lang="en-US">
                <a:solidFill>
                  <a:srgbClr val="FFFFFF"/>
                </a:solidFill>
                <a:latin typeface="Century Gothic"/>
                <a:ea typeface="Century Gothic"/>
                <a:cs typeface="Century Gothic"/>
                <a:sym typeface="Century Gothic"/>
              </a:rPr>
              <a:t>ne .</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2133275" y="341448"/>
            <a:ext cx="6378000" cy="12930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100">
                <a:solidFill>
                  <a:srgbClr val="FFFFFF"/>
                </a:solidFill>
              </a:rPr>
              <a:t>Histogram of all 12 variables </a:t>
            </a:r>
            <a:endParaRPr sz="2100">
              <a:solidFill>
                <a:srgbClr val="FFFFFF"/>
              </a:solidFill>
            </a:endParaRPr>
          </a:p>
          <a:p>
            <a:pPr indent="0" lvl="0" marL="0" rtl="0" algn="r">
              <a:spcBef>
                <a:spcPts val="0"/>
              </a:spcBef>
              <a:spcAft>
                <a:spcPts val="0"/>
              </a:spcAft>
              <a:buNone/>
            </a:pPr>
            <a:r>
              <a:t/>
            </a:r>
            <a:endParaRPr sz="1900">
              <a:solidFill>
                <a:srgbClr val="FFFFFF"/>
              </a:solidFill>
            </a:endParaRPr>
          </a:p>
        </p:txBody>
      </p:sp>
      <p:pic>
        <p:nvPicPr>
          <p:cNvPr id="305" name="Google Shape;305;p40"/>
          <p:cNvPicPr preferRelativeResize="0"/>
          <p:nvPr/>
        </p:nvPicPr>
        <p:blipFill>
          <a:blip r:embed="rId3">
            <a:alphaModFix/>
          </a:blip>
          <a:stretch>
            <a:fillRect/>
          </a:stretch>
        </p:blipFill>
        <p:spPr>
          <a:xfrm>
            <a:off x="442025" y="1700375"/>
            <a:ext cx="5244375" cy="4984750"/>
          </a:xfrm>
          <a:prstGeom prst="rect">
            <a:avLst/>
          </a:prstGeom>
          <a:noFill/>
          <a:ln>
            <a:noFill/>
          </a:ln>
        </p:spPr>
      </p:pic>
      <p:sp>
        <p:nvSpPr>
          <p:cNvPr id="306" name="Google Shape;306;p40"/>
          <p:cNvSpPr txBox="1"/>
          <p:nvPr/>
        </p:nvSpPr>
        <p:spPr>
          <a:xfrm>
            <a:off x="6377975" y="2402525"/>
            <a:ext cx="2266800" cy="41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We can see that how our data is distributed among our dataset through histogram like we have wine of majorly 10 ml of alcohol or we have have have 0.8 g/cm^3 density</a:t>
            </a:r>
            <a:endParaRPr>
              <a:solidFill>
                <a:srgbClr val="FFFFFF"/>
              </a:solidFill>
              <a:latin typeface="Century Gothic"/>
              <a:ea typeface="Century Gothic"/>
              <a:cs typeface="Century Gothic"/>
              <a:sym typeface="Century Gothic"/>
            </a:endParaRPr>
          </a:p>
        </p:txBody>
      </p:sp>
      <p:pic>
        <p:nvPicPr>
          <p:cNvPr id="307" name="Google Shape;307;p40"/>
          <p:cNvPicPr preferRelativeResize="0"/>
          <p:nvPr/>
        </p:nvPicPr>
        <p:blipFill>
          <a:blip r:embed="rId4">
            <a:alphaModFix/>
          </a:blip>
          <a:stretch>
            <a:fillRect/>
          </a:stretch>
        </p:blipFill>
        <p:spPr>
          <a:xfrm>
            <a:off x="6009642" y="1700375"/>
            <a:ext cx="2711981" cy="3499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41"/>
          <p:cNvPicPr preferRelativeResize="0"/>
          <p:nvPr/>
        </p:nvPicPr>
        <p:blipFill>
          <a:blip r:embed="rId3">
            <a:alphaModFix/>
          </a:blip>
          <a:stretch>
            <a:fillRect/>
          </a:stretch>
        </p:blipFill>
        <p:spPr>
          <a:xfrm>
            <a:off x="95650" y="1438275"/>
            <a:ext cx="1672650" cy="3054425"/>
          </a:xfrm>
          <a:prstGeom prst="rect">
            <a:avLst/>
          </a:prstGeom>
          <a:noFill/>
          <a:ln>
            <a:noFill/>
          </a:ln>
        </p:spPr>
      </p:pic>
      <p:pic>
        <p:nvPicPr>
          <p:cNvPr id="313" name="Google Shape;313;p41"/>
          <p:cNvPicPr preferRelativeResize="0"/>
          <p:nvPr/>
        </p:nvPicPr>
        <p:blipFill>
          <a:blip r:embed="rId4">
            <a:alphaModFix/>
          </a:blip>
          <a:stretch>
            <a:fillRect/>
          </a:stretch>
        </p:blipFill>
        <p:spPr>
          <a:xfrm>
            <a:off x="1852750" y="1466813"/>
            <a:ext cx="1585850" cy="2997343"/>
          </a:xfrm>
          <a:prstGeom prst="rect">
            <a:avLst/>
          </a:prstGeom>
          <a:noFill/>
          <a:ln>
            <a:noFill/>
          </a:ln>
        </p:spPr>
      </p:pic>
      <p:pic>
        <p:nvPicPr>
          <p:cNvPr id="314" name="Google Shape;314;p41"/>
          <p:cNvPicPr preferRelativeResize="0"/>
          <p:nvPr/>
        </p:nvPicPr>
        <p:blipFill>
          <a:blip r:embed="rId5">
            <a:alphaModFix/>
          </a:blip>
          <a:stretch>
            <a:fillRect/>
          </a:stretch>
        </p:blipFill>
        <p:spPr>
          <a:xfrm>
            <a:off x="3523047" y="1438287"/>
            <a:ext cx="1585853" cy="3054425"/>
          </a:xfrm>
          <a:prstGeom prst="rect">
            <a:avLst/>
          </a:prstGeom>
          <a:noFill/>
          <a:ln>
            <a:noFill/>
          </a:ln>
        </p:spPr>
      </p:pic>
      <p:pic>
        <p:nvPicPr>
          <p:cNvPr id="315" name="Google Shape;315;p41"/>
          <p:cNvPicPr preferRelativeResize="0"/>
          <p:nvPr/>
        </p:nvPicPr>
        <p:blipFill>
          <a:blip r:embed="rId6">
            <a:alphaModFix/>
          </a:blip>
          <a:stretch>
            <a:fillRect/>
          </a:stretch>
        </p:blipFill>
        <p:spPr>
          <a:xfrm>
            <a:off x="5193339" y="1438275"/>
            <a:ext cx="1876662" cy="3054425"/>
          </a:xfrm>
          <a:prstGeom prst="rect">
            <a:avLst/>
          </a:prstGeom>
          <a:noFill/>
          <a:ln>
            <a:noFill/>
          </a:ln>
        </p:spPr>
      </p:pic>
      <p:sp>
        <p:nvSpPr>
          <p:cNvPr id="316" name="Google Shape;316;p41"/>
          <p:cNvSpPr txBox="1"/>
          <p:nvPr/>
        </p:nvSpPr>
        <p:spPr>
          <a:xfrm>
            <a:off x="2355300" y="692825"/>
            <a:ext cx="55710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rgbClr val="FFFFFF"/>
                </a:solidFill>
                <a:latin typeface="Century Gothic"/>
                <a:ea typeface="Century Gothic"/>
                <a:cs typeface="Century Gothic"/>
                <a:sym typeface="Century Gothic"/>
              </a:rPr>
              <a:t>Distplot of all 12 Variables </a:t>
            </a:r>
            <a:endParaRPr sz="2100">
              <a:solidFill>
                <a:srgbClr val="FFFFFF"/>
              </a:solidFill>
              <a:latin typeface="Century Gothic"/>
              <a:ea typeface="Century Gothic"/>
              <a:cs typeface="Century Gothic"/>
              <a:sym typeface="Century Gothic"/>
            </a:endParaRPr>
          </a:p>
        </p:txBody>
      </p:sp>
      <p:pic>
        <p:nvPicPr>
          <p:cNvPr id="317" name="Google Shape;317;p41"/>
          <p:cNvPicPr preferRelativeResize="0"/>
          <p:nvPr/>
        </p:nvPicPr>
        <p:blipFill>
          <a:blip r:embed="rId7">
            <a:alphaModFix/>
          </a:blip>
          <a:stretch>
            <a:fillRect/>
          </a:stretch>
        </p:blipFill>
        <p:spPr>
          <a:xfrm>
            <a:off x="7154450" y="1466825"/>
            <a:ext cx="1876650" cy="1248800"/>
          </a:xfrm>
          <a:prstGeom prst="rect">
            <a:avLst/>
          </a:prstGeom>
          <a:noFill/>
          <a:ln>
            <a:noFill/>
          </a:ln>
        </p:spPr>
      </p:pic>
      <p:sp>
        <p:nvSpPr>
          <p:cNvPr id="318" name="Google Shape;318;p41"/>
          <p:cNvSpPr txBox="1"/>
          <p:nvPr/>
        </p:nvSpPr>
        <p:spPr>
          <a:xfrm>
            <a:off x="634150" y="4995875"/>
            <a:ext cx="7683900" cy="12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FFFFFF"/>
                </a:solidFill>
                <a:latin typeface="Century Gothic"/>
                <a:ea typeface="Century Gothic"/>
                <a:cs typeface="Century Gothic"/>
                <a:sym typeface="Century Gothic"/>
              </a:rPr>
              <a:t>We can see that all variables are normally distributed with few outliners except </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rgbClr val="FFFFFF"/>
                </a:solidFill>
                <a:latin typeface="Century Gothic"/>
                <a:ea typeface="Century Gothic"/>
                <a:cs typeface="Century Gothic"/>
                <a:sym typeface="Century Gothic"/>
              </a:rPr>
              <a:t>1. Volatile acidity</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rgbClr val="FFFFFF"/>
                </a:solidFill>
                <a:latin typeface="Century Gothic"/>
                <a:ea typeface="Century Gothic"/>
                <a:cs typeface="Century Gothic"/>
                <a:sym typeface="Century Gothic"/>
              </a:rPr>
              <a:t>2. Total Sulfur dioxide</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rgbClr val="FFFFFF"/>
                </a:solidFill>
                <a:latin typeface="Century Gothic"/>
                <a:ea typeface="Century Gothic"/>
                <a:cs typeface="Century Gothic"/>
                <a:sym typeface="Century Gothic"/>
              </a:rPr>
              <a:t>3. Sulphate</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3F3F3"/>
              </a:solidFill>
              <a:latin typeface="Century Gothic"/>
              <a:ea typeface="Century Gothic"/>
              <a:cs typeface="Century Gothic"/>
              <a:sym typeface="Century Gothic"/>
            </a:endParaRPr>
          </a:p>
        </p:txBody>
      </p:sp>
      <p:pic>
        <p:nvPicPr>
          <p:cNvPr id="319" name="Google Shape;319;p41"/>
          <p:cNvPicPr preferRelativeResize="0"/>
          <p:nvPr/>
        </p:nvPicPr>
        <p:blipFill>
          <a:blip r:embed="rId8">
            <a:alphaModFix/>
          </a:blip>
          <a:stretch>
            <a:fillRect/>
          </a:stretch>
        </p:blipFill>
        <p:spPr>
          <a:xfrm>
            <a:off x="4273525" y="5665163"/>
            <a:ext cx="4400550" cy="714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2"/>
          <p:cNvSpPr txBox="1"/>
          <p:nvPr/>
        </p:nvSpPr>
        <p:spPr>
          <a:xfrm>
            <a:off x="1918950" y="280800"/>
            <a:ext cx="7146300" cy="13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rgbClr val="FFFFFF"/>
                </a:solidFill>
                <a:latin typeface="Century Gothic"/>
                <a:ea typeface="Century Gothic"/>
                <a:cs typeface="Century Gothic"/>
                <a:sym typeface="Century Gothic"/>
              </a:rPr>
              <a:t>Bivariate Analysis</a:t>
            </a:r>
            <a:endParaRPr sz="4000">
              <a:solidFill>
                <a:srgbClr val="FFFFFF"/>
              </a:solidFill>
              <a:latin typeface="Century Gothic"/>
              <a:ea typeface="Century Gothic"/>
              <a:cs typeface="Century Gothic"/>
              <a:sym typeface="Century Gothic"/>
            </a:endParaRPr>
          </a:p>
        </p:txBody>
      </p:sp>
      <p:pic>
        <p:nvPicPr>
          <p:cNvPr id="325" name="Google Shape;325;p42"/>
          <p:cNvPicPr preferRelativeResize="0"/>
          <p:nvPr/>
        </p:nvPicPr>
        <p:blipFill>
          <a:blip r:embed="rId3">
            <a:alphaModFix/>
          </a:blip>
          <a:stretch>
            <a:fillRect/>
          </a:stretch>
        </p:blipFill>
        <p:spPr>
          <a:xfrm>
            <a:off x="88700" y="2066450"/>
            <a:ext cx="5029375" cy="4688675"/>
          </a:xfrm>
          <a:prstGeom prst="rect">
            <a:avLst/>
          </a:prstGeom>
          <a:noFill/>
          <a:ln>
            <a:noFill/>
          </a:ln>
        </p:spPr>
      </p:pic>
      <p:sp>
        <p:nvSpPr>
          <p:cNvPr id="326" name="Google Shape;326;p42"/>
          <p:cNvSpPr txBox="1"/>
          <p:nvPr/>
        </p:nvSpPr>
        <p:spPr>
          <a:xfrm>
            <a:off x="5863900" y="3698025"/>
            <a:ext cx="2631900" cy="43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latin typeface="Century Gothic"/>
                <a:ea typeface="Century Gothic"/>
                <a:cs typeface="Century Gothic"/>
                <a:sym typeface="Century Gothic"/>
              </a:rPr>
              <a:t>From the figure we can see that some variables are strongly related to each other such as alcohol and denstiy</a:t>
            </a:r>
            <a:endParaRPr sz="1600">
              <a:solidFill>
                <a:srgbClr val="FFFFFF"/>
              </a:solidFill>
              <a:latin typeface="Century Gothic"/>
              <a:ea typeface="Century Gothic"/>
              <a:cs typeface="Century Gothic"/>
              <a:sym typeface="Century Gothic"/>
            </a:endParaRPr>
          </a:p>
        </p:txBody>
      </p:sp>
      <p:pic>
        <p:nvPicPr>
          <p:cNvPr id="327" name="Google Shape;327;p42"/>
          <p:cNvPicPr preferRelativeResize="0"/>
          <p:nvPr/>
        </p:nvPicPr>
        <p:blipFill>
          <a:blip r:embed="rId4">
            <a:alphaModFix/>
          </a:blip>
          <a:stretch>
            <a:fillRect/>
          </a:stretch>
        </p:blipFill>
        <p:spPr>
          <a:xfrm>
            <a:off x="5627275" y="1864525"/>
            <a:ext cx="3105150" cy="447675"/>
          </a:xfrm>
          <a:prstGeom prst="rect">
            <a:avLst/>
          </a:prstGeom>
          <a:noFill/>
          <a:ln>
            <a:noFill/>
          </a:ln>
        </p:spPr>
      </p:pic>
      <p:sp>
        <p:nvSpPr>
          <p:cNvPr id="328" name="Google Shape;328;p42"/>
          <p:cNvSpPr txBox="1"/>
          <p:nvPr/>
        </p:nvSpPr>
        <p:spPr>
          <a:xfrm>
            <a:off x="980425" y="1229800"/>
            <a:ext cx="30204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Pairplot</a:t>
            </a:r>
            <a:endParaRPr u="sng">
              <a:solidFill>
                <a:srgbClr val="FFFFFF"/>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218650" y="207675"/>
            <a:ext cx="81534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sz="3100"/>
              <a:t>Pearson Correlation b/w  Quality and other variables</a:t>
            </a:r>
            <a:endParaRPr sz="3100"/>
          </a:p>
        </p:txBody>
      </p:sp>
      <p:pic>
        <p:nvPicPr>
          <p:cNvPr id="334" name="Google Shape;334;p43"/>
          <p:cNvPicPr preferRelativeResize="0"/>
          <p:nvPr/>
        </p:nvPicPr>
        <p:blipFill>
          <a:blip r:embed="rId3">
            <a:alphaModFix/>
          </a:blip>
          <a:stretch>
            <a:fillRect/>
          </a:stretch>
        </p:blipFill>
        <p:spPr>
          <a:xfrm>
            <a:off x="396300" y="1829388"/>
            <a:ext cx="8153400" cy="3381375"/>
          </a:xfrm>
          <a:prstGeom prst="rect">
            <a:avLst/>
          </a:prstGeom>
          <a:noFill/>
          <a:ln>
            <a:noFill/>
          </a:ln>
        </p:spPr>
      </p:pic>
      <p:sp>
        <p:nvSpPr>
          <p:cNvPr id="335" name="Google Shape;335;p43"/>
          <p:cNvSpPr txBox="1"/>
          <p:nvPr/>
        </p:nvSpPr>
        <p:spPr>
          <a:xfrm>
            <a:off x="396300" y="5646100"/>
            <a:ext cx="87021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latin typeface="Century Gothic"/>
                <a:ea typeface="Century Gothic"/>
                <a:cs typeface="Century Gothic"/>
                <a:sym typeface="Century Gothic"/>
              </a:rPr>
              <a:t>We can easily see that there is a strong relation between following variables and quality of wine 1. alcohol 2. density 3. volatile acidity</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4"/>
          <p:cNvSpPr txBox="1"/>
          <p:nvPr>
            <p:ph type="title"/>
          </p:nvPr>
        </p:nvSpPr>
        <p:spPr>
          <a:xfrm>
            <a:off x="-459300" y="315325"/>
            <a:ext cx="86649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sz="2600"/>
              <a:t>Stripplot between Quality and others important variables</a:t>
            </a:r>
            <a:endParaRPr sz="2600"/>
          </a:p>
        </p:txBody>
      </p:sp>
      <p:pic>
        <p:nvPicPr>
          <p:cNvPr id="341" name="Google Shape;341;p44"/>
          <p:cNvPicPr preferRelativeResize="0"/>
          <p:nvPr/>
        </p:nvPicPr>
        <p:blipFill>
          <a:blip r:embed="rId3">
            <a:alphaModFix/>
          </a:blip>
          <a:stretch>
            <a:fillRect/>
          </a:stretch>
        </p:blipFill>
        <p:spPr>
          <a:xfrm>
            <a:off x="363700" y="2854424"/>
            <a:ext cx="2322125" cy="1671925"/>
          </a:xfrm>
          <a:prstGeom prst="rect">
            <a:avLst/>
          </a:prstGeom>
          <a:noFill/>
          <a:ln>
            <a:noFill/>
          </a:ln>
        </p:spPr>
      </p:pic>
      <p:pic>
        <p:nvPicPr>
          <p:cNvPr id="342" name="Google Shape;342;p44"/>
          <p:cNvPicPr preferRelativeResize="0"/>
          <p:nvPr/>
        </p:nvPicPr>
        <p:blipFill>
          <a:blip r:embed="rId4">
            <a:alphaModFix/>
          </a:blip>
          <a:stretch>
            <a:fillRect/>
          </a:stretch>
        </p:blipFill>
        <p:spPr>
          <a:xfrm>
            <a:off x="3094928" y="2854425"/>
            <a:ext cx="2458122" cy="1671925"/>
          </a:xfrm>
          <a:prstGeom prst="rect">
            <a:avLst/>
          </a:prstGeom>
          <a:noFill/>
          <a:ln>
            <a:noFill/>
          </a:ln>
        </p:spPr>
      </p:pic>
      <p:pic>
        <p:nvPicPr>
          <p:cNvPr id="343" name="Google Shape;343;p44"/>
          <p:cNvPicPr preferRelativeResize="0"/>
          <p:nvPr/>
        </p:nvPicPr>
        <p:blipFill>
          <a:blip r:embed="rId5">
            <a:alphaModFix/>
          </a:blip>
          <a:stretch>
            <a:fillRect/>
          </a:stretch>
        </p:blipFill>
        <p:spPr>
          <a:xfrm>
            <a:off x="6114553" y="2798687"/>
            <a:ext cx="2587550" cy="1783400"/>
          </a:xfrm>
          <a:prstGeom prst="rect">
            <a:avLst/>
          </a:prstGeom>
          <a:noFill/>
          <a:ln>
            <a:noFill/>
          </a:ln>
        </p:spPr>
      </p:pic>
      <p:pic>
        <p:nvPicPr>
          <p:cNvPr id="344" name="Google Shape;344;p44"/>
          <p:cNvPicPr preferRelativeResize="0"/>
          <p:nvPr/>
        </p:nvPicPr>
        <p:blipFill>
          <a:blip r:embed="rId6">
            <a:alphaModFix/>
          </a:blip>
          <a:stretch>
            <a:fillRect/>
          </a:stretch>
        </p:blipFill>
        <p:spPr>
          <a:xfrm>
            <a:off x="-12" y="5031125"/>
            <a:ext cx="3291650" cy="292250"/>
          </a:xfrm>
          <a:prstGeom prst="rect">
            <a:avLst/>
          </a:prstGeom>
          <a:noFill/>
          <a:ln>
            <a:noFill/>
          </a:ln>
        </p:spPr>
      </p:pic>
      <p:pic>
        <p:nvPicPr>
          <p:cNvPr id="345" name="Google Shape;345;p44"/>
          <p:cNvPicPr preferRelativeResize="0"/>
          <p:nvPr/>
        </p:nvPicPr>
        <p:blipFill>
          <a:blip r:embed="rId7">
            <a:alphaModFix/>
          </a:blip>
          <a:stretch>
            <a:fillRect/>
          </a:stretch>
        </p:blipFill>
        <p:spPr>
          <a:xfrm>
            <a:off x="2328618" y="2057375"/>
            <a:ext cx="4091344" cy="292250"/>
          </a:xfrm>
          <a:prstGeom prst="rect">
            <a:avLst/>
          </a:prstGeom>
          <a:noFill/>
          <a:ln>
            <a:noFill/>
          </a:ln>
        </p:spPr>
      </p:pic>
      <p:pic>
        <p:nvPicPr>
          <p:cNvPr id="346" name="Google Shape;346;p44"/>
          <p:cNvPicPr preferRelativeResize="0"/>
          <p:nvPr/>
        </p:nvPicPr>
        <p:blipFill>
          <a:blip r:embed="rId8">
            <a:alphaModFix/>
          </a:blip>
          <a:stretch>
            <a:fillRect/>
          </a:stretch>
        </p:blipFill>
        <p:spPr>
          <a:xfrm>
            <a:off x="5962153" y="5031150"/>
            <a:ext cx="3247223" cy="292250"/>
          </a:xfrm>
          <a:prstGeom prst="rect">
            <a:avLst/>
          </a:prstGeom>
          <a:noFill/>
          <a:ln>
            <a:noFill/>
          </a:ln>
        </p:spPr>
      </p:pic>
      <p:sp>
        <p:nvSpPr>
          <p:cNvPr id="347" name="Google Shape;347;p44"/>
          <p:cNvSpPr txBox="1"/>
          <p:nvPr/>
        </p:nvSpPr>
        <p:spPr>
          <a:xfrm>
            <a:off x="672575" y="5591400"/>
            <a:ext cx="8232000" cy="6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We can now confirm that alcohol , density and volatile acid are strong factors for quality of wine from the above stripplot</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5"/>
          <p:cNvSpPr txBox="1"/>
          <p:nvPr/>
        </p:nvSpPr>
        <p:spPr>
          <a:xfrm>
            <a:off x="1015750" y="414300"/>
            <a:ext cx="6819600" cy="10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FFFFFF"/>
                </a:solidFill>
                <a:latin typeface="Century Gothic"/>
                <a:ea typeface="Century Gothic"/>
                <a:cs typeface="Century Gothic"/>
                <a:sym typeface="Century Gothic"/>
              </a:rPr>
              <a:t>Other important Stripplot between attributes</a:t>
            </a:r>
            <a:r>
              <a:rPr lang="en-US" sz="2600">
                <a:latin typeface="Century Gothic"/>
                <a:ea typeface="Century Gothic"/>
                <a:cs typeface="Century Gothic"/>
                <a:sym typeface="Century Gothic"/>
              </a:rPr>
              <a:t>The</a:t>
            </a:r>
            <a:r>
              <a:rPr lang="en-US">
                <a:latin typeface="Century Gothic"/>
                <a:ea typeface="Century Gothic"/>
                <a:cs typeface="Century Gothic"/>
                <a:sym typeface="Century Gothic"/>
              </a:rPr>
              <a:t>r</a:t>
            </a:r>
            <a:endParaRPr>
              <a:latin typeface="Century Gothic"/>
              <a:ea typeface="Century Gothic"/>
              <a:cs typeface="Century Gothic"/>
              <a:sym typeface="Century Gothic"/>
            </a:endParaRPr>
          </a:p>
        </p:txBody>
      </p:sp>
      <p:pic>
        <p:nvPicPr>
          <p:cNvPr id="353" name="Google Shape;353;p45"/>
          <p:cNvPicPr preferRelativeResize="0"/>
          <p:nvPr/>
        </p:nvPicPr>
        <p:blipFill>
          <a:blip r:embed="rId3">
            <a:alphaModFix/>
          </a:blip>
          <a:stretch>
            <a:fillRect/>
          </a:stretch>
        </p:blipFill>
        <p:spPr>
          <a:xfrm>
            <a:off x="119063" y="2699425"/>
            <a:ext cx="4533900" cy="2581275"/>
          </a:xfrm>
          <a:prstGeom prst="rect">
            <a:avLst/>
          </a:prstGeom>
          <a:noFill/>
          <a:ln>
            <a:noFill/>
          </a:ln>
        </p:spPr>
      </p:pic>
      <p:pic>
        <p:nvPicPr>
          <p:cNvPr id="354" name="Google Shape;354;p45"/>
          <p:cNvPicPr preferRelativeResize="0"/>
          <p:nvPr/>
        </p:nvPicPr>
        <p:blipFill>
          <a:blip r:embed="rId4">
            <a:alphaModFix/>
          </a:blip>
          <a:stretch>
            <a:fillRect/>
          </a:stretch>
        </p:blipFill>
        <p:spPr>
          <a:xfrm>
            <a:off x="4838700" y="2017050"/>
            <a:ext cx="3962400" cy="552450"/>
          </a:xfrm>
          <a:prstGeom prst="rect">
            <a:avLst/>
          </a:prstGeom>
          <a:noFill/>
          <a:ln>
            <a:noFill/>
          </a:ln>
        </p:spPr>
      </p:pic>
      <p:pic>
        <p:nvPicPr>
          <p:cNvPr id="355" name="Google Shape;355;p45"/>
          <p:cNvPicPr preferRelativeResize="0"/>
          <p:nvPr/>
        </p:nvPicPr>
        <p:blipFill>
          <a:blip r:embed="rId5">
            <a:alphaModFix/>
          </a:blip>
          <a:stretch>
            <a:fillRect/>
          </a:stretch>
        </p:blipFill>
        <p:spPr>
          <a:xfrm>
            <a:off x="4838700" y="2721900"/>
            <a:ext cx="4152900" cy="2536335"/>
          </a:xfrm>
          <a:prstGeom prst="rect">
            <a:avLst/>
          </a:prstGeom>
          <a:noFill/>
          <a:ln>
            <a:noFill/>
          </a:ln>
        </p:spPr>
      </p:pic>
      <p:pic>
        <p:nvPicPr>
          <p:cNvPr id="356" name="Google Shape;356;p45"/>
          <p:cNvPicPr preferRelativeResize="0"/>
          <p:nvPr/>
        </p:nvPicPr>
        <p:blipFill>
          <a:blip r:embed="rId6">
            <a:alphaModFix/>
          </a:blip>
          <a:stretch>
            <a:fillRect/>
          </a:stretch>
        </p:blipFill>
        <p:spPr>
          <a:xfrm>
            <a:off x="152400" y="5487485"/>
            <a:ext cx="4467225" cy="419100"/>
          </a:xfrm>
          <a:prstGeom prst="rect">
            <a:avLst/>
          </a:prstGeom>
          <a:noFill/>
          <a:ln>
            <a:noFill/>
          </a:ln>
        </p:spPr>
      </p:pic>
      <p:sp>
        <p:nvSpPr>
          <p:cNvPr id="357" name="Google Shape;357;p45"/>
          <p:cNvSpPr txBox="1"/>
          <p:nvPr/>
        </p:nvSpPr>
        <p:spPr>
          <a:xfrm>
            <a:off x="1106813" y="2150400"/>
            <a:ext cx="25584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Density VS Fixed acidity</a:t>
            </a:r>
            <a:endParaRPr>
              <a:solidFill>
                <a:srgbClr val="FFFFFF"/>
              </a:solidFill>
              <a:latin typeface="Century Gothic"/>
              <a:ea typeface="Century Gothic"/>
              <a:cs typeface="Century Gothic"/>
              <a:sym typeface="Century Gothic"/>
            </a:endParaRPr>
          </a:p>
        </p:txBody>
      </p:sp>
      <p:sp>
        <p:nvSpPr>
          <p:cNvPr id="358" name="Google Shape;358;p45"/>
          <p:cNvSpPr txBox="1"/>
          <p:nvPr/>
        </p:nvSpPr>
        <p:spPr>
          <a:xfrm>
            <a:off x="5907750" y="5487475"/>
            <a:ext cx="23214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Density VS Alcohol</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46"/>
          <p:cNvPicPr preferRelativeResize="0"/>
          <p:nvPr/>
        </p:nvPicPr>
        <p:blipFill>
          <a:blip r:embed="rId3">
            <a:alphaModFix/>
          </a:blip>
          <a:stretch>
            <a:fillRect/>
          </a:stretch>
        </p:blipFill>
        <p:spPr>
          <a:xfrm>
            <a:off x="286875" y="1420275"/>
            <a:ext cx="4514850" cy="2562225"/>
          </a:xfrm>
          <a:prstGeom prst="rect">
            <a:avLst/>
          </a:prstGeom>
          <a:noFill/>
          <a:ln>
            <a:noFill/>
          </a:ln>
        </p:spPr>
      </p:pic>
      <p:pic>
        <p:nvPicPr>
          <p:cNvPr id="364" name="Google Shape;364;p46"/>
          <p:cNvPicPr preferRelativeResize="0"/>
          <p:nvPr/>
        </p:nvPicPr>
        <p:blipFill>
          <a:blip r:embed="rId4">
            <a:alphaModFix/>
          </a:blip>
          <a:stretch>
            <a:fillRect/>
          </a:stretch>
        </p:blipFill>
        <p:spPr>
          <a:xfrm>
            <a:off x="152400" y="4134900"/>
            <a:ext cx="4649325" cy="265255"/>
          </a:xfrm>
          <a:prstGeom prst="rect">
            <a:avLst/>
          </a:prstGeom>
          <a:noFill/>
          <a:ln>
            <a:noFill/>
          </a:ln>
        </p:spPr>
      </p:pic>
      <p:pic>
        <p:nvPicPr>
          <p:cNvPr id="365" name="Google Shape;365;p46"/>
          <p:cNvPicPr preferRelativeResize="0"/>
          <p:nvPr/>
        </p:nvPicPr>
        <p:blipFill>
          <a:blip r:embed="rId5">
            <a:alphaModFix/>
          </a:blip>
          <a:stretch>
            <a:fillRect/>
          </a:stretch>
        </p:blipFill>
        <p:spPr>
          <a:xfrm>
            <a:off x="4954125" y="3982500"/>
            <a:ext cx="3933825" cy="2552700"/>
          </a:xfrm>
          <a:prstGeom prst="rect">
            <a:avLst/>
          </a:prstGeom>
          <a:noFill/>
          <a:ln>
            <a:noFill/>
          </a:ln>
        </p:spPr>
      </p:pic>
      <p:pic>
        <p:nvPicPr>
          <p:cNvPr id="366" name="Google Shape;366;p46"/>
          <p:cNvPicPr preferRelativeResize="0"/>
          <p:nvPr/>
        </p:nvPicPr>
        <p:blipFill>
          <a:blip r:embed="rId6">
            <a:alphaModFix/>
          </a:blip>
          <a:stretch>
            <a:fillRect/>
          </a:stretch>
        </p:blipFill>
        <p:spPr>
          <a:xfrm>
            <a:off x="4823150" y="3296375"/>
            <a:ext cx="4195773" cy="265250"/>
          </a:xfrm>
          <a:prstGeom prst="rect">
            <a:avLst/>
          </a:prstGeom>
          <a:noFill/>
          <a:ln>
            <a:noFill/>
          </a:ln>
        </p:spPr>
      </p:pic>
      <p:sp>
        <p:nvSpPr>
          <p:cNvPr id="367" name="Google Shape;367;p46"/>
          <p:cNvSpPr txBox="1"/>
          <p:nvPr/>
        </p:nvSpPr>
        <p:spPr>
          <a:xfrm>
            <a:off x="601400" y="732325"/>
            <a:ext cx="36480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Volatile Acid and Total Sulphur Di Oxide</a:t>
            </a:r>
            <a:endParaRPr>
              <a:solidFill>
                <a:srgbClr val="FFFFFF"/>
              </a:solidFill>
              <a:latin typeface="Century Gothic"/>
              <a:ea typeface="Century Gothic"/>
              <a:cs typeface="Century Gothic"/>
              <a:sym typeface="Century Gothic"/>
            </a:endParaRPr>
          </a:p>
        </p:txBody>
      </p:sp>
      <p:sp>
        <p:nvSpPr>
          <p:cNvPr id="368" name="Google Shape;368;p46"/>
          <p:cNvSpPr txBox="1"/>
          <p:nvPr/>
        </p:nvSpPr>
        <p:spPr>
          <a:xfrm>
            <a:off x="5571450" y="2686700"/>
            <a:ext cx="33165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Citric acid and Volatile Acid</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7"/>
          <p:cNvSpPr txBox="1"/>
          <p:nvPr/>
        </p:nvSpPr>
        <p:spPr>
          <a:xfrm>
            <a:off x="818000" y="1497600"/>
            <a:ext cx="6852600" cy="53604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rgbClr val="FFFFFF"/>
                </a:solidFill>
              </a:rPr>
              <a:t>An </a:t>
            </a:r>
            <a:r>
              <a:rPr b="1" lang="en-US" sz="1800" u="sng">
                <a:solidFill>
                  <a:srgbClr val="FFFFFF"/>
                </a:solidFill>
              </a:rPr>
              <a:t>outlier</a:t>
            </a:r>
            <a:r>
              <a:rPr lang="en-US" sz="1800">
                <a:solidFill>
                  <a:srgbClr val="FFFFFF"/>
                </a:solidFill>
              </a:rPr>
              <a:t> is an observation that lies an abnormal distance from other values in a random sample from a population. In a sense, this definition leaves it up to the analyst (or a consensus process) to decide what will be considered abnormal. Before abnormal observations can be singled out, it is necessary to characterize normal observations.</a:t>
            </a:r>
            <a:endParaRPr sz="1800">
              <a:solidFill>
                <a:srgbClr val="FFFFFF"/>
              </a:solidFill>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u="sng">
                <a:solidFill>
                  <a:srgbClr val="FFFFFF"/>
                </a:solidFill>
              </a:rPr>
              <a:t>Detection of outliers</a:t>
            </a:r>
            <a:endParaRPr sz="1800" u="sng">
              <a:solidFill>
                <a:srgbClr val="FFFFFF"/>
              </a:solidFill>
            </a:endParaRPr>
          </a:p>
          <a:p>
            <a:pPr indent="0" lvl="0" marL="0" rtl="0" algn="l">
              <a:lnSpc>
                <a:spcPct val="90000"/>
              </a:lnSpc>
              <a:spcBef>
                <a:spcPts val="1000"/>
              </a:spcBef>
              <a:spcAft>
                <a:spcPts val="0"/>
              </a:spcAft>
              <a:buClr>
                <a:schemeClr val="dk1"/>
              </a:buClr>
              <a:buSzPts val="1100"/>
              <a:buFont typeface="Arial"/>
              <a:buNone/>
            </a:pPr>
            <a:r>
              <a:rPr lang="en-US" sz="1800">
                <a:solidFill>
                  <a:srgbClr val="FFFFFF"/>
                </a:solidFill>
              </a:rPr>
              <a:t>1.Outliers using boxplot</a:t>
            </a:r>
            <a:endParaRPr sz="1800">
              <a:solidFill>
                <a:srgbClr val="FFFFFF"/>
              </a:solidFill>
            </a:endParaRPr>
          </a:p>
          <a:p>
            <a:pPr indent="0" lvl="0" marL="0" rtl="0" algn="l">
              <a:lnSpc>
                <a:spcPct val="90000"/>
              </a:lnSpc>
              <a:spcBef>
                <a:spcPts val="1000"/>
              </a:spcBef>
              <a:spcAft>
                <a:spcPts val="0"/>
              </a:spcAft>
              <a:buClr>
                <a:schemeClr val="dk1"/>
              </a:buClr>
              <a:buSzPts val="1100"/>
              <a:buFont typeface="Arial"/>
              <a:buNone/>
            </a:pPr>
            <a:r>
              <a:rPr lang="en-US" sz="1800">
                <a:solidFill>
                  <a:srgbClr val="FFFFFF"/>
                </a:solidFill>
              </a:rPr>
              <a:t>2.</a:t>
            </a:r>
            <a:r>
              <a:rPr lang="en-US" sz="1800">
                <a:solidFill>
                  <a:schemeClr val="dk1"/>
                </a:solidFill>
              </a:rPr>
              <a:t>.</a:t>
            </a:r>
            <a:r>
              <a:rPr lang="en-US" sz="1800">
                <a:solidFill>
                  <a:srgbClr val="FFFFFF"/>
                </a:solidFill>
              </a:rPr>
              <a:t>Outliers using Scatterplot</a:t>
            </a:r>
            <a:endParaRPr sz="1800">
              <a:solidFill>
                <a:srgbClr val="FFFFFF"/>
              </a:solidFill>
            </a:endParaRPr>
          </a:p>
          <a:p>
            <a:pPr indent="0" lvl="0" marL="0" rtl="0" algn="l">
              <a:lnSpc>
                <a:spcPct val="90000"/>
              </a:lnSpc>
              <a:spcBef>
                <a:spcPts val="1000"/>
              </a:spcBef>
              <a:spcAft>
                <a:spcPts val="0"/>
              </a:spcAft>
              <a:buClr>
                <a:schemeClr val="dk1"/>
              </a:buClr>
              <a:buSzPts val="1100"/>
              <a:buFont typeface="Arial"/>
              <a:buNone/>
            </a:pPr>
            <a:r>
              <a:rPr lang="en-US" sz="1800">
                <a:solidFill>
                  <a:srgbClr val="FFFFFF"/>
                </a:solidFill>
              </a:rPr>
              <a:t>3.Outliers using z-score</a:t>
            </a:r>
            <a:endParaRPr sz="1800">
              <a:solidFill>
                <a:srgbClr val="FFFFFF"/>
              </a:solidFill>
            </a:endParaRPr>
          </a:p>
          <a:p>
            <a:pPr indent="0" lvl="0" marL="0" rtl="0" algn="l">
              <a:lnSpc>
                <a:spcPct val="90000"/>
              </a:lnSpc>
              <a:spcBef>
                <a:spcPts val="1000"/>
              </a:spcBef>
              <a:spcAft>
                <a:spcPts val="0"/>
              </a:spcAft>
              <a:buNone/>
            </a:pPr>
            <a:r>
              <a:rPr lang="en-US" sz="1800">
                <a:solidFill>
                  <a:srgbClr val="FFFFFF"/>
                </a:solidFill>
              </a:rPr>
              <a:t>4.</a:t>
            </a:r>
            <a:r>
              <a:rPr lang="en-US" sz="1800">
                <a:solidFill>
                  <a:schemeClr val="dk1"/>
                </a:solidFill>
              </a:rPr>
              <a:t>.</a:t>
            </a:r>
            <a:r>
              <a:rPr lang="en-US" sz="1800">
                <a:solidFill>
                  <a:srgbClr val="FFFFFF"/>
                </a:solidFill>
              </a:rPr>
              <a:t>Outliers using IQR</a:t>
            </a:r>
            <a:endParaRPr sz="1800">
              <a:solidFill>
                <a:srgbClr val="FFFFFF"/>
              </a:solidFill>
            </a:endParaRPr>
          </a:p>
          <a:p>
            <a:pPr indent="0" lvl="0" marL="0" rtl="0" algn="l">
              <a:lnSpc>
                <a:spcPct val="90000"/>
              </a:lnSpc>
              <a:spcBef>
                <a:spcPts val="1000"/>
              </a:spcBef>
              <a:spcAft>
                <a:spcPts val="0"/>
              </a:spcAft>
              <a:buClr>
                <a:schemeClr val="dk1"/>
              </a:buClr>
              <a:buSzPts val="1100"/>
              <a:buFont typeface="Arial"/>
              <a:buNone/>
            </a:pPr>
            <a:r>
              <a:rPr lang="en-US" sz="1800">
                <a:solidFill>
                  <a:srgbClr val="FFFFFF"/>
                </a:solidFill>
              </a:rPr>
              <a:t>5. </a:t>
            </a:r>
            <a:r>
              <a:rPr lang="en-US" sz="1800">
                <a:solidFill>
                  <a:schemeClr val="lt1"/>
                </a:solidFill>
                <a:latin typeface="Century Gothic"/>
                <a:ea typeface="Century Gothic"/>
                <a:cs typeface="Century Gothic"/>
                <a:sym typeface="Century Gothic"/>
              </a:rPr>
              <a:t>Percentile Based Outlier function</a:t>
            </a:r>
            <a:endParaRPr sz="300">
              <a:solidFill>
                <a:srgbClr val="FFFFFF"/>
              </a:solidFill>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374" name="Google Shape;374;p47"/>
          <p:cNvSpPr txBox="1"/>
          <p:nvPr/>
        </p:nvSpPr>
        <p:spPr>
          <a:xfrm>
            <a:off x="3456200" y="422800"/>
            <a:ext cx="4056900" cy="8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rgbClr val="FFFFFF"/>
                </a:solidFill>
                <a:latin typeface="Century Gothic"/>
                <a:ea typeface="Century Gothic"/>
                <a:cs typeface="Century Gothic"/>
                <a:sym typeface="Century Gothic"/>
              </a:rPr>
              <a:t>Outliers</a:t>
            </a:r>
            <a:endParaRPr>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2171700" y="764373"/>
            <a:ext cx="6377940"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4000"/>
              <a:buFont typeface="Century Gothic"/>
              <a:buNone/>
            </a:pPr>
            <a:r>
              <a:rPr lang="en-US"/>
              <a:t>			OUTLINE</a:t>
            </a:r>
            <a:endParaRPr/>
          </a:p>
        </p:txBody>
      </p:sp>
      <p:sp>
        <p:nvSpPr>
          <p:cNvPr id="157" name="Google Shape;157;p21"/>
          <p:cNvSpPr txBox="1"/>
          <p:nvPr>
            <p:ph idx="1" type="body"/>
          </p:nvPr>
        </p:nvSpPr>
        <p:spPr>
          <a:xfrm>
            <a:off x="594360" y="2194560"/>
            <a:ext cx="7955280" cy="4069080"/>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1000"/>
              </a:spcBef>
              <a:spcAft>
                <a:spcPts val="0"/>
              </a:spcAft>
              <a:buNone/>
            </a:pPr>
            <a:r>
              <a:rPr lang="en-US"/>
              <a:t>1. Dataset Description</a:t>
            </a:r>
            <a:endParaRPr/>
          </a:p>
          <a:p>
            <a:pPr indent="0" lvl="0" marL="228600" rtl="0" algn="l">
              <a:lnSpc>
                <a:spcPct val="90000"/>
              </a:lnSpc>
              <a:spcBef>
                <a:spcPts val="1000"/>
              </a:spcBef>
              <a:spcAft>
                <a:spcPts val="0"/>
              </a:spcAft>
              <a:buClr>
                <a:schemeClr val="dk1"/>
              </a:buClr>
              <a:buSzPts val="1100"/>
              <a:buFont typeface="Arial"/>
              <a:buNone/>
            </a:pPr>
            <a:r>
              <a:t/>
            </a:r>
            <a:endParaRPr/>
          </a:p>
          <a:p>
            <a:pPr indent="0" lvl="0" marL="228600" rtl="0" algn="l">
              <a:lnSpc>
                <a:spcPct val="90000"/>
              </a:lnSpc>
              <a:spcBef>
                <a:spcPts val="1000"/>
              </a:spcBef>
              <a:spcAft>
                <a:spcPts val="0"/>
              </a:spcAft>
              <a:buNone/>
            </a:pPr>
            <a:r>
              <a:rPr lang="en-US"/>
              <a:t>2. Preprocessing of Data</a:t>
            </a:r>
            <a:endParaRPr/>
          </a:p>
          <a:p>
            <a:pPr indent="0" lvl="0" marL="228600" rtl="0" algn="l">
              <a:lnSpc>
                <a:spcPct val="90000"/>
              </a:lnSpc>
              <a:spcBef>
                <a:spcPts val="1000"/>
              </a:spcBef>
              <a:spcAft>
                <a:spcPts val="0"/>
              </a:spcAft>
              <a:buClr>
                <a:schemeClr val="dk1"/>
              </a:buClr>
              <a:buSzPts val="1100"/>
              <a:buFont typeface="Arial"/>
              <a:buNone/>
            </a:pPr>
            <a:r>
              <a:t/>
            </a:r>
            <a:endParaRPr/>
          </a:p>
          <a:p>
            <a:pPr indent="0" lvl="0" marL="228600" rtl="0" algn="l">
              <a:lnSpc>
                <a:spcPct val="90000"/>
              </a:lnSpc>
              <a:spcBef>
                <a:spcPts val="1000"/>
              </a:spcBef>
              <a:spcAft>
                <a:spcPts val="0"/>
              </a:spcAft>
              <a:buClr>
                <a:schemeClr val="dk1"/>
              </a:buClr>
              <a:buSzPts val="1100"/>
              <a:buFont typeface="Arial"/>
              <a:buNone/>
            </a:pPr>
            <a:r>
              <a:rPr lang="en-US"/>
              <a:t>3. Data Visualization</a:t>
            </a:r>
            <a:endParaRPr/>
          </a:p>
          <a:p>
            <a:pPr indent="0" lvl="0" marL="228600" rtl="0" algn="l">
              <a:lnSpc>
                <a:spcPct val="90000"/>
              </a:lnSpc>
              <a:spcBef>
                <a:spcPts val="1000"/>
              </a:spcBef>
              <a:spcAft>
                <a:spcPts val="0"/>
              </a:spcAft>
              <a:buClr>
                <a:schemeClr val="dk1"/>
              </a:buClr>
              <a:buSzPts val="1100"/>
              <a:buFont typeface="Arial"/>
              <a:buNone/>
            </a:pPr>
            <a:r>
              <a:rPr lang="en-US"/>
              <a:t> </a:t>
            </a:r>
            <a:endParaRPr/>
          </a:p>
          <a:p>
            <a:pPr indent="0" lvl="0" marL="228600" rtl="0" algn="l">
              <a:lnSpc>
                <a:spcPct val="90000"/>
              </a:lnSpc>
              <a:spcBef>
                <a:spcPts val="1000"/>
              </a:spcBef>
              <a:spcAft>
                <a:spcPts val="0"/>
              </a:spcAft>
              <a:buClr>
                <a:schemeClr val="dk1"/>
              </a:buClr>
              <a:buSzPts val="1100"/>
              <a:buFont typeface="Arial"/>
              <a:buNone/>
            </a:pPr>
            <a:r>
              <a:rPr lang="en-US"/>
              <a:t>4. Applying Machine Learning Algorithms</a:t>
            </a:r>
            <a:endParaRPr/>
          </a:p>
          <a:p>
            <a:pPr indent="0" lvl="0" marL="228600" rtl="0" algn="l">
              <a:lnSpc>
                <a:spcPct val="90000"/>
              </a:lnSpc>
              <a:spcBef>
                <a:spcPts val="1000"/>
              </a:spcBef>
              <a:spcAft>
                <a:spcPts val="0"/>
              </a:spcAft>
              <a:buClr>
                <a:schemeClr val="dk1"/>
              </a:buClr>
              <a:buSzPts val="1100"/>
              <a:buFont typeface="Arial"/>
              <a:buNone/>
            </a:pPr>
            <a:r>
              <a:t/>
            </a:r>
            <a:endParaRPr/>
          </a:p>
          <a:p>
            <a:pPr indent="0" lvl="0" marL="228600" rtl="0" algn="l">
              <a:lnSpc>
                <a:spcPct val="90000"/>
              </a:lnSpc>
              <a:spcBef>
                <a:spcPts val="1000"/>
              </a:spcBef>
              <a:spcAft>
                <a:spcPts val="0"/>
              </a:spcAft>
              <a:buClr>
                <a:schemeClr val="dk1"/>
              </a:buClr>
              <a:buSzPts val="1100"/>
              <a:buFont typeface="Arial"/>
              <a:buNone/>
            </a:pPr>
            <a:r>
              <a:rPr lang="en-US"/>
              <a:t>5. Building an Interface</a:t>
            </a:r>
            <a:endParaRPr/>
          </a:p>
          <a:p>
            <a:pPr indent="0" lvl="0" marL="228600" rtl="0" algn="l">
              <a:lnSpc>
                <a:spcPct val="90000"/>
              </a:lnSpc>
              <a:spcBef>
                <a:spcPts val="1000"/>
              </a:spcBef>
              <a:spcAft>
                <a:spcPts val="0"/>
              </a:spcAft>
              <a:buNone/>
            </a:pPr>
            <a:r>
              <a:t/>
            </a:r>
            <a:endParaRPr/>
          </a:p>
          <a:p>
            <a:pPr indent="-228600" lvl="0" marL="228600" rtl="0" algn="l">
              <a:lnSpc>
                <a:spcPct val="90000"/>
              </a:lnSpc>
              <a:spcBef>
                <a:spcPts val="1000"/>
              </a:spcBef>
              <a:spcAft>
                <a:spcPts val="0"/>
              </a:spcAft>
              <a:buClr>
                <a:schemeClr val="lt1"/>
              </a:buClr>
              <a:buSzPts val="2200"/>
              <a:buNone/>
            </a:pPr>
            <a:r>
              <a:t/>
            </a:r>
            <a:endParaRPr/>
          </a:p>
        </p:txBody>
      </p:sp>
      <p:pic>
        <p:nvPicPr>
          <p:cNvPr id="158" name="Google Shape;158;p21"/>
          <p:cNvPicPr preferRelativeResize="0"/>
          <p:nvPr/>
        </p:nvPicPr>
        <p:blipFill rotWithShape="1">
          <a:blip r:embed="rId3">
            <a:alphaModFix/>
          </a:blip>
          <a:srcRect b="0" l="0" r="0" t="0"/>
          <a:stretch/>
        </p:blipFill>
        <p:spPr>
          <a:xfrm>
            <a:off x="8315325" y="3924300"/>
            <a:ext cx="828675" cy="2933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1383000" y="266698"/>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solidFill>
                  <a:srgbClr val="FFFFFF"/>
                </a:solidFill>
              </a:rPr>
              <a:t>Outliers Using Boxplot</a:t>
            </a:r>
            <a:endParaRPr/>
          </a:p>
        </p:txBody>
      </p:sp>
      <p:pic>
        <p:nvPicPr>
          <p:cNvPr id="380" name="Google Shape;380;p48"/>
          <p:cNvPicPr preferRelativeResize="0"/>
          <p:nvPr/>
        </p:nvPicPr>
        <p:blipFill>
          <a:blip r:embed="rId3">
            <a:alphaModFix/>
          </a:blip>
          <a:stretch>
            <a:fillRect/>
          </a:stretch>
        </p:blipFill>
        <p:spPr>
          <a:xfrm>
            <a:off x="152400" y="1867648"/>
            <a:ext cx="8839199" cy="3606041"/>
          </a:xfrm>
          <a:prstGeom prst="rect">
            <a:avLst/>
          </a:prstGeom>
          <a:noFill/>
          <a:ln>
            <a:noFill/>
          </a:ln>
        </p:spPr>
      </p:pic>
      <p:sp>
        <p:nvSpPr>
          <p:cNvPr id="381" name="Google Shape;381;p48"/>
          <p:cNvSpPr txBox="1"/>
          <p:nvPr/>
        </p:nvSpPr>
        <p:spPr>
          <a:xfrm>
            <a:off x="597900" y="5709200"/>
            <a:ext cx="82266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entury Gothic"/>
                <a:ea typeface="Century Gothic"/>
                <a:cs typeface="Century Gothic"/>
                <a:sym typeface="Century Gothic"/>
              </a:rPr>
              <a:t>We can see outliers using Boxplot </a:t>
            </a:r>
            <a:endParaRPr>
              <a:solidFill>
                <a:srgbClr val="FFFFFF"/>
              </a:solidFill>
              <a:latin typeface="Century Gothic"/>
              <a:ea typeface="Century Gothic"/>
              <a:cs typeface="Century Gothic"/>
              <a:sym typeface="Century Gothic"/>
            </a:endParaRPr>
          </a:p>
          <a:p>
            <a:pPr indent="0" lvl="0" marL="0" rtl="0" algn="l">
              <a:lnSpc>
                <a:spcPct val="90000"/>
              </a:lnSpc>
              <a:spcBef>
                <a:spcPts val="1000"/>
              </a:spcBef>
              <a:spcAft>
                <a:spcPts val="0"/>
              </a:spcAft>
              <a:buClr>
                <a:schemeClr val="dk1"/>
              </a:buClr>
              <a:buSzPts val="1100"/>
              <a:buFont typeface="Arial"/>
              <a:buNone/>
            </a:pPr>
            <a:r>
              <a:rPr lang="en-US" sz="1300">
                <a:solidFill>
                  <a:srgbClr val="FFFFFF"/>
                </a:solidFill>
              </a:rPr>
              <a:t>When reviewing a </a:t>
            </a:r>
            <a:r>
              <a:rPr b="1" lang="en-US" sz="1300">
                <a:solidFill>
                  <a:srgbClr val="FFFFFF"/>
                </a:solidFill>
              </a:rPr>
              <a:t>box plot</a:t>
            </a:r>
            <a:r>
              <a:rPr lang="en-US" sz="1300">
                <a:solidFill>
                  <a:srgbClr val="FFFFFF"/>
                </a:solidFill>
              </a:rPr>
              <a:t>, an </a:t>
            </a:r>
            <a:r>
              <a:rPr b="1" lang="en-US" sz="1300">
                <a:solidFill>
                  <a:srgbClr val="FFFFFF"/>
                </a:solidFill>
              </a:rPr>
              <a:t>outlier</a:t>
            </a:r>
            <a:r>
              <a:rPr lang="en-US" sz="1300">
                <a:solidFill>
                  <a:srgbClr val="FFFFFF"/>
                </a:solidFill>
              </a:rPr>
              <a:t> is defined as a data point that is located outside the whiskers of the </a:t>
            </a:r>
            <a:r>
              <a:rPr b="1" lang="en-US" sz="1300">
                <a:solidFill>
                  <a:srgbClr val="FFFFFF"/>
                </a:solidFill>
              </a:rPr>
              <a:t>box plot</a:t>
            </a:r>
            <a:r>
              <a:rPr lang="en-US" sz="1300">
                <a:solidFill>
                  <a:srgbClr val="FFFFFF"/>
                </a:solidFill>
              </a:rPr>
              <a:t>.</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9"/>
          <p:cNvSpPr txBox="1"/>
          <p:nvPr>
            <p:ph type="title"/>
          </p:nvPr>
        </p:nvSpPr>
        <p:spPr>
          <a:xfrm>
            <a:off x="1308075" y="432723"/>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1100"/>
              <a:buFont typeface="Arial"/>
              <a:buNone/>
            </a:pPr>
            <a:r>
              <a:rPr lang="en-US">
                <a:solidFill>
                  <a:srgbClr val="FFFFFF"/>
                </a:solidFill>
                <a:latin typeface="Arial"/>
                <a:ea typeface="Arial"/>
                <a:cs typeface="Arial"/>
                <a:sym typeface="Arial"/>
              </a:rPr>
              <a:t>Outliers using Scatterplot</a:t>
            </a:r>
            <a:endParaRPr>
              <a:solidFill>
                <a:srgbClr val="FFFFFF"/>
              </a:solidFill>
              <a:latin typeface="Arial"/>
              <a:ea typeface="Arial"/>
              <a:cs typeface="Arial"/>
              <a:sym typeface="Arial"/>
            </a:endParaRPr>
          </a:p>
          <a:p>
            <a:pPr indent="0" lvl="0" marL="0" rtl="0" algn="r">
              <a:spcBef>
                <a:spcPts val="0"/>
              </a:spcBef>
              <a:spcAft>
                <a:spcPts val="0"/>
              </a:spcAft>
              <a:buNone/>
            </a:pPr>
            <a:r>
              <a:t/>
            </a:r>
            <a:endParaRPr/>
          </a:p>
        </p:txBody>
      </p:sp>
      <p:sp>
        <p:nvSpPr>
          <p:cNvPr id="387" name="Google Shape;387;p49"/>
          <p:cNvSpPr txBox="1"/>
          <p:nvPr/>
        </p:nvSpPr>
        <p:spPr>
          <a:xfrm>
            <a:off x="718125" y="5735175"/>
            <a:ext cx="7557900" cy="575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1500">
                <a:solidFill>
                  <a:srgbClr val="FFFFFF"/>
                </a:solidFill>
              </a:rPr>
              <a:t>An </a:t>
            </a:r>
            <a:r>
              <a:rPr b="1" lang="en-US" sz="1500">
                <a:solidFill>
                  <a:srgbClr val="FFFFFF"/>
                </a:solidFill>
              </a:rPr>
              <a:t>outlier</a:t>
            </a:r>
            <a:r>
              <a:rPr lang="en-US" sz="1500">
                <a:solidFill>
                  <a:srgbClr val="FFFFFF"/>
                </a:solidFill>
              </a:rPr>
              <a:t> for a </a:t>
            </a:r>
            <a:r>
              <a:rPr b="1" lang="en-US" sz="1500">
                <a:solidFill>
                  <a:srgbClr val="FFFFFF"/>
                </a:solidFill>
              </a:rPr>
              <a:t>scatter plot</a:t>
            </a:r>
            <a:r>
              <a:rPr lang="en-US" sz="1500">
                <a:solidFill>
                  <a:srgbClr val="FFFFFF"/>
                </a:solidFill>
              </a:rPr>
              <a:t> is the point or points that are farthest from the regression line. </a:t>
            </a:r>
            <a:endParaRPr sz="1500">
              <a:solidFill>
                <a:srgbClr val="FFFFFF"/>
              </a:solidFill>
            </a:endParaRPr>
          </a:p>
          <a:p>
            <a:pPr indent="0" lvl="0" marL="0" rtl="0" algn="l">
              <a:spcBef>
                <a:spcPts val="0"/>
              </a:spcBef>
              <a:spcAft>
                <a:spcPts val="0"/>
              </a:spcAft>
              <a:buNone/>
            </a:pPr>
            <a:r>
              <a:t/>
            </a:r>
            <a:endParaRPr sz="700">
              <a:solidFill>
                <a:srgbClr val="FFFF00"/>
              </a:solidFill>
              <a:latin typeface="Century Gothic"/>
              <a:ea typeface="Century Gothic"/>
              <a:cs typeface="Century Gothic"/>
              <a:sym typeface="Century Gothic"/>
            </a:endParaRPr>
          </a:p>
        </p:txBody>
      </p:sp>
      <p:pic>
        <p:nvPicPr>
          <p:cNvPr id="388" name="Google Shape;388;p49"/>
          <p:cNvPicPr preferRelativeResize="0"/>
          <p:nvPr/>
        </p:nvPicPr>
        <p:blipFill>
          <a:blip r:embed="rId3">
            <a:alphaModFix/>
          </a:blip>
          <a:stretch>
            <a:fillRect/>
          </a:stretch>
        </p:blipFill>
        <p:spPr>
          <a:xfrm>
            <a:off x="536875" y="1992073"/>
            <a:ext cx="8070238" cy="33998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0"/>
          <p:cNvSpPr txBox="1"/>
          <p:nvPr>
            <p:ph type="title"/>
          </p:nvPr>
        </p:nvSpPr>
        <p:spPr>
          <a:xfrm>
            <a:off x="967250" y="207573"/>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solidFill>
                  <a:srgbClr val="FFFFFF"/>
                </a:solidFill>
              </a:rPr>
              <a:t>Outliers using Z score</a:t>
            </a:r>
            <a:endParaRPr/>
          </a:p>
        </p:txBody>
      </p:sp>
      <p:pic>
        <p:nvPicPr>
          <p:cNvPr id="394" name="Google Shape;394;p50"/>
          <p:cNvPicPr preferRelativeResize="0"/>
          <p:nvPr/>
        </p:nvPicPr>
        <p:blipFill>
          <a:blip r:embed="rId3">
            <a:alphaModFix/>
          </a:blip>
          <a:stretch>
            <a:fillRect/>
          </a:stretch>
        </p:blipFill>
        <p:spPr>
          <a:xfrm>
            <a:off x="152400" y="2745875"/>
            <a:ext cx="8839201" cy="3911200"/>
          </a:xfrm>
          <a:prstGeom prst="rect">
            <a:avLst/>
          </a:prstGeom>
          <a:noFill/>
          <a:ln>
            <a:noFill/>
          </a:ln>
        </p:spPr>
      </p:pic>
      <p:sp>
        <p:nvSpPr>
          <p:cNvPr id="395" name="Google Shape;395;p50"/>
          <p:cNvSpPr txBox="1"/>
          <p:nvPr/>
        </p:nvSpPr>
        <p:spPr>
          <a:xfrm>
            <a:off x="468800" y="1500575"/>
            <a:ext cx="78894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latin typeface="Century Gothic"/>
                <a:ea typeface="Century Gothic"/>
                <a:cs typeface="Century Gothic"/>
                <a:sym typeface="Century Gothic"/>
              </a:rPr>
              <a:t>The formula for calculating a z-score is is z = (x-μ)/σ, where x is the raw score, μ is the population mean, and σ is the population standard deviation. ... Z-score formula in a population.</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51"/>
          <p:cNvPicPr preferRelativeResize="0"/>
          <p:nvPr/>
        </p:nvPicPr>
        <p:blipFill>
          <a:blip r:embed="rId3">
            <a:alphaModFix/>
          </a:blip>
          <a:stretch>
            <a:fillRect/>
          </a:stretch>
        </p:blipFill>
        <p:spPr>
          <a:xfrm>
            <a:off x="152400" y="1830325"/>
            <a:ext cx="8839201" cy="4520932"/>
          </a:xfrm>
          <a:prstGeom prst="rect">
            <a:avLst/>
          </a:prstGeom>
          <a:noFill/>
          <a:ln>
            <a:noFill/>
          </a:ln>
        </p:spPr>
      </p:pic>
      <p:sp>
        <p:nvSpPr>
          <p:cNvPr id="401" name="Google Shape;401;p51"/>
          <p:cNvSpPr txBox="1"/>
          <p:nvPr/>
        </p:nvSpPr>
        <p:spPr>
          <a:xfrm>
            <a:off x="2105450" y="633400"/>
            <a:ext cx="4587600" cy="6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rgbClr val="FFFFFF"/>
                </a:solidFill>
              </a:rPr>
              <a:t>Outliers using IQR</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2"/>
          <p:cNvSpPr txBox="1"/>
          <p:nvPr>
            <p:ph type="title"/>
          </p:nvPr>
        </p:nvSpPr>
        <p:spPr>
          <a:xfrm>
            <a:off x="-658600" y="671075"/>
            <a:ext cx="95211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 Percentile Based Outlier function</a:t>
            </a:r>
            <a:endParaRPr/>
          </a:p>
        </p:txBody>
      </p:sp>
      <p:pic>
        <p:nvPicPr>
          <p:cNvPr id="407" name="Google Shape;407;p52"/>
          <p:cNvPicPr preferRelativeResize="0"/>
          <p:nvPr/>
        </p:nvPicPr>
        <p:blipFill>
          <a:blip r:embed="rId3">
            <a:alphaModFix/>
          </a:blip>
          <a:stretch>
            <a:fillRect/>
          </a:stretch>
        </p:blipFill>
        <p:spPr>
          <a:xfrm>
            <a:off x="152400" y="2209773"/>
            <a:ext cx="5895975" cy="2914650"/>
          </a:xfrm>
          <a:prstGeom prst="rect">
            <a:avLst/>
          </a:prstGeom>
          <a:noFill/>
          <a:ln>
            <a:noFill/>
          </a:ln>
        </p:spPr>
      </p:pic>
      <p:sp>
        <p:nvSpPr>
          <p:cNvPr id="408" name="Google Shape;408;p52"/>
          <p:cNvSpPr txBox="1"/>
          <p:nvPr/>
        </p:nvSpPr>
        <p:spPr>
          <a:xfrm>
            <a:off x="607475" y="5770950"/>
            <a:ext cx="8296800" cy="8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FFFFFF"/>
                </a:solidFill>
                <a:latin typeface="Century Gothic"/>
                <a:ea typeface="Century Gothic"/>
                <a:cs typeface="Century Gothic"/>
                <a:sym typeface="Century Gothic"/>
              </a:rPr>
              <a:t>Now let’s use the quantile method which will give the max and min threshold values from the dataset..There is one value that has more than 95% value it means that is error datapoint.</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p:txBody>
      </p:sp>
      <p:sp>
        <p:nvSpPr>
          <p:cNvPr id="409" name="Google Shape;409;p52"/>
          <p:cNvSpPr txBox="1"/>
          <p:nvPr/>
        </p:nvSpPr>
        <p:spPr>
          <a:xfrm>
            <a:off x="6453300" y="2693825"/>
            <a:ext cx="2246700" cy="27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FFFFFF"/>
                </a:solidFill>
                <a:latin typeface="Century Gothic"/>
                <a:ea typeface="Century Gothic"/>
                <a:cs typeface="Century Gothic"/>
                <a:sym typeface="Century Gothic"/>
              </a:rPr>
              <a:t>Threshold value is  the range that tells us that if our data lies in that range then it will accept it otherwise it will reject it as a outliers will show it has red dots</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3"/>
          <p:cNvSpPr txBox="1"/>
          <p:nvPr>
            <p:ph type="title"/>
          </p:nvPr>
        </p:nvSpPr>
        <p:spPr>
          <a:xfrm>
            <a:off x="-1096550" y="644675"/>
            <a:ext cx="89433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1100"/>
              <a:buFont typeface="Arial"/>
              <a:buNone/>
            </a:pPr>
            <a:r>
              <a:rPr lang="en-US"/>
              <a:t> </a:t>
            </a:r>
            <a:r>
              <a:rPr lang="en-US" sz="2700"/>
              <a:t>Example of </a:t>
            </a:r>
            <a:r>
              <a:rPr lang="en-US" sz="2500"/>
              <a:t>Percentile Based Outlier function</a:t>
            </a:r>
            <a:endParaRPr sz="2500"/>
          </a:p>
        </p:txBody>
      </p:sp>
      <p:pic>
        <p:nvPicPr>
          <p:cNvPr id="415" name="Google Shape;415;p53"/>
          <p:cNvPicPr preferRelativeResize="0"/>
          <p:nvPr/>
        </p:nvPicPr>
        <p:blipFill>
          <a:blip r:embed="rId3">
            <a:alphaModFix/>
          </a:blip>
          <a:stretch>
            <a:fillRect/>
          </a:stretch>
        </p:blipFill>
        <p:spPr>
          <a:xfrm>
            <a:off x="1014150" y="2161898"/>
            <a:ext cx="5200650" cy="2828925"/>
          </a:xfrm>
          <a:prstGeom prst="rect">
            <a:avLst/>
          </a:prstGeom>
          <a:noFill/>
          <a:ln>
            <a:noFill/>
          </a:ln>
        </p:spPr>
      </p:pic>
      <p:sp>
        <p:nvSpPr>
          <p:cNvPr id="416" name="Google Shape;416;p53"/>
          <p:cNvSpPr txBox="1"/>
          <p:nvPr/>
        </p:nvSpPr>
        <p:spPr>
          <a:xfrm>
            <a:off x="654275" y="5472600"/>
            <a:ext cx="74925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latin typeface="Century Gothic"/>
                <a:ea typeface="Century Gothic"/>
                <a:cs typeface="Century Gothic"/>
                <a:sym typeface="Century Gothic"/>
              </a:rPr>
              <a:t>Outliers are red dots which is shown above distplot.</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4"/>
          <p:cNvSpPr txBox="1"/>
          <p:nvPr>
            <p:ph type="title"/>
          </p:nvPr>
        </p:nvSpPr>
        <p:spPr>
          <a:xfrm>
            <a:off x="1615000" y="231373"/>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Distplot including Outliers</a:t>
            </a:r>
            <a:endParaRPr/>
          </a:p>
        </p:txBody>
      </p:sp>
      <p:pic>
        <p:nvPicPr>
          <p:cNvPr id="422" name="Google Shape;422;p54"/>
          <p:cNvPicPr preferRelativeResize="0"/>
          <p:nvPr/>
        </p:nvPicPr>
        <p:blipFill>
          <a:blip r:embed="rId3">
            <a:alphaModFix/>
          </a:blip>
          <a:stretch>
            <a:fillRect/>
          </a:stretch>
        </p:blipFill>
        <p:spPr>
          <a:xfrm>
            <a:off x="297376" y="1414375"/>
            <a:ext cx="2076425" cy="1293000"/>
          </a:xfrm>
          <a:prstGeom prst="rect">
            <a:avLst/>
          </a:prstGeom>
          <a:noFill/>
          <a:ln>
            <a:noFill/>
          </a:ln>
        </p:spPr>
      </p:pic>
      <p:pic>
        <p:nvPicPr>
          <p:cNvPr id="423" name="Google Shape;423;p54"/>
          <p:cNvPicPr preferRelativeResize="0"/>
          <p:nvPr/>
        </p:nvPicPr>
        <p:blipFill>
          <a:blip r:embed="rId4">
            <a:alphaModFix/>
          </a:blip>
          <a:stretch>
            <a:fillRect/>
          </a:stretch>
        </p:blipFill>
        <p:spPr>
          <a:xfrm>
            <a:off x="2857277" y="1412550"/>
            <a:ext cx="2076426" cy="1296639"/>
          </a:xfrm>
          <a:prstGeom prst="rect">
            <a:avLst/>
          </a:prstGeom>
          <a:noFill/>
          <a:ln>
            <a:noFill/>
          </a:ln>
        </p:spPr>
      </p:pic>
      <p:pic>
        <p:nvPicPr>
          <p:cNvPr id="424" name="Google Shape;424;p54"/>
          <p:cNvPicPr preferRelativeResize="0"/>
          <p:nvPr/>
        </p:nvPicPr>
        <p:blipFill>
          <a:blip r:embed="rId5">
            <a:alphaModFix/>
          </a:blip>
          <a:stretch>
            <a:fillRect/>
          </a:stretch>
        </p:blipFill>
        <p:spPr>
          <a:xfrm>
            <a:off x="5552413" y="1412550"/>
            <a:ext cx="2383211" cy="1296650"/>
          </a:xfrm>
          <a:prstGeom prst="rect">
            <a:avLst/>
          </a:prstGeom>
          <a:noFill/>
          <a:ln>
            <a:noFill/>
          </a:ln>
        </p:spPr>
      </p:pic>
      <p:pic>
        <p:nvPicPr>
          <p:cNvPr id="425" name="Google Shape;425;p54"/>
          <p:cNvPicPr preferRelativeResize="0"/>
          <p:nvPr/>
        </p:nvPicPr>
        <p:blipFill>
          <a:blip r:embed="rId6">
            <a:alphaModFix/>
          </a:blip>
          <a:stretch>
            <a:fillRect/>
          </a:stretch>
        </p:blipFill>
        <p:spPr>
          <a:xfrm>
            <a:off x="297374" y="2709200"/>
            <a:ext cx="2076424" cy="1140450"/>
          </a:xfrm>
          <a:prstGeom prst="rect">
            <a:avLst/>
          </a:prstGeom>
          <a:noFill/>
          <a:ln>
            <a:noFill/>
          </a:ln>
        </p:spPr>
      </p:pic>
      <p:pic>
        <p:nvPicPr>
          <p:cNvPr id="426" name="Google Shape;426;p54"/>
          <p:cNvPicPr preferRelativeResize="0"/>
          <p:nvPr/>
        </p:nvPicPr>
        <p:blipFill>
          <a:blip r:embed="rId7">
            <a:alphaModFix/>
          </a:blip>
          <a:stretch>
            <a:fillRect/>
          </a:stretch>
        </p:blipFill>
        <p:spPr>
          <a:xfrm>
            <a:off x="2857275" y="2709200"/>
            <a:ext cx="2076426" cy="1234300"/>
          </a:xfrm>
          <a:prstGeom prst="rect">
            <a:avLst/>
          </a:prstGeom>
          <a:noFill/>
          <a:ln>
            <a:noFill/>
          </a:ln>
        </p:spPr>
      </p:pic>
      <p:pic>
        <p:nvPicPr>
          <p:cNvPr id="427" name="Google Shape;427;p54"/>
          <p:cNvPicPr preferRelativeResize="0"/>
          <p:nvPr/>
        </p:nvPicPr>
        <p:blipFill>
          <a:blip r:embed="rId8">
            <a:alphaModFix/>
          </a:blip>
          <a:stretch>
            <a:fillRect/>
          </a:stretch>
        </p:blipFill>
        <p:spPr>
          <a:xfrm>
            <a:off x="5552425" y="2705288"/>
            <a:ext cx="2383199" cy="1242125"/>
          </a:xfrm>
          <a:prstGeom prst="rect">
            <a:avLst/>
          </a:prstGeom>
          <a:noFill/>
          <a:ln>
            <a:noFill/>
          </a:ln>
        </p:spPr>
      </p:pic>
      <p:pic>
        <p:nvPicPr>
          <p:cNvPr id="428" name="Google Shape;428;p54"/>
          <p:cNvPicPr preferRelativeResize="0"/>
          <p:nvPr/>
        </p:nvPicPr>
        <p:blipFill>
          <a:blip r:embed="rId9">
            <a:alphaModFix/>
          </a:blip>
          <a:stretch>
            <a:fillRect/>
          </a:stretch>
        </p:blipFill>
        <p:spPr>
          <a:xfrm>
            <a:off x="297375" y="3849650"/>
            <a:ext cx="2076425" cy="1158077"/>
          </a:xfrm>
          <a:prstGeom prst="rect">
            <a:avLst/>
          </a:prstGeom>
          <a:noFill/>
          <a:ln>
            <a:noFill/>
          </a:ln>
        </p:spPr>
      </p:pic>
      <p:pic>
        <p:nvPicPr>
          <p:cNvPr id="429" name="Google Shape;429;p54"/>
          <p:cNvPicPr preferRelativeResize="0"/>
          <p:nvPr/>
        </p:nvPicPr>
        <p:blipFill>
          <a:blip r:embed="rId10">
            <a:alphaModFix/>
          </a:blip>
          <a:stretch>
            <a:fillRect/>
          </a:stretch>
        </p:blipFill>
        <p:spPr>
          <a:xfrm>
            <a:off x="2857275" y="3943500"/>
            <a:ext cx="2064215" cy="1140450"/>
          </a:xfrm>
          <a:prstGeom prst="rect">
            <a:avLst/>
          </a:prstGeom>
          <a:noFill/>
          <a:ln>
            <a:noFill/>
          </a:ln>
        </p:spPr>
      </p:pic>
      <p:pic>
        <p:nvPicPr>
          <p:cNvPr id="430" name="Google Shape;430;p54"/>
          <p:cNvPicPr preferRelativeResize="0"/>
          <p:nvPr/>
        </p:nvPicPr>
        <p:blipFill>
          <a:blip r:embed="rId11">
            <a:alphaModFix/>
          </a:blip>
          <a:stretch>
            <a:fillRect/>
          </a:stretch>
        </p:blipFill>
        <p:spPr>
          <a:xfrm>
            <a:off x="5552425" y="3894413"/>
            <a:ext cx="2383201" cy="1068550"/>
          </a:xfrm>
          <a:prstGeom prst="rect">
            <a:avLst/>
          </a:prstGeom>
          <a:noFill/>
          <a:ln>
            <a:noFill/>
          </a:ln>
        </p:spPr>
      </p:pic>
      <p:pic>
        <p:nvPicPr>
          <p:cNvPr id="431" name="Google Shape;431;p54"/>
          <p:cNvPicPr preferRelativeResize="0"/>
          <p:nvPr/>
        </p:nvPicPr>
        <p:blipFill>
          <a:blip r:embed="rId12">
            <a:alphaModFix/>
          </a:blip>
          <a:stretch>
            <a:fillRect/>
          </a:stretch>
        </p:blipFill>
        <p:spPr>
          <a:xfrm>
            <a:off x="2857275" y="5083950"/>
            <a:ext cx="2076426" cy="1234300"/>
          </a:xfrm>
          <a:prstGeom prst="rect">
            <a:avLst/>
          </a:prstGeom>
          <a:noFill/>
          <a:ln>
            <a:noFill/>
          </a:ln>
        </p:spPr>
      </p:pic>
      <p:pic>
        <p:nvPicPr>
          <p:cNvPr id="432" name="Google Shape;432;p54"/>
          <p:cNvPicPr preferRelativeResize="0"/>
          <p:nvPr/>
        </p:nvPicPr>
        <p:blipFill>
          <a:blip r:embed="rId13">
            <a:alphaModFix/>
          </a:blip>
          <a:stretch>
            <a:fillRect/>
          </a:stretch>
        </p:blipFill>
        <p:spPr>
          <a:xfrm>
            <a:off x="297375" y="5007725"/>
            <a:ext cx="2076426" cy="1322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5"/>
          <p:cNvSpPr txBox="1"/>
          <p:nvPr>
            <p:ph type="title"/>
          </p:nvPr>
        </p:nvSpPr>
        <p:spPr>
          <a:xfrm>
            <a:off x="553875" y="-2"/>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rPr lang="en-US"/>
              <a:t>Correlation matrix</a:t>
            </a:r>
            <a:endParaRPr/>
          </a:p>
          <a:p>
            <a:pPr indent="0" lvl="0" marL="0" rtl="0" algn="r">
              <a:spcBef>
                <a:spcPts val="0"/>
              </a:spcBef>
              <a:spcAft>
                <a:spcPts val="0"/>
              </a:spcAft>
              <a:buNone/>
            </a:pPr>
            <a:r>
              <a:t/>
            </a:r>
            <a:endParaRPr/>
          </a:p>
        </p:txBody>
      </p:sp>
      <p:pic>
        <p:nvPicPr>
          <p:cNvPr id="438" name="Google Shape;438;p55"/>
          <p:cNvPicPr preferRelativeResize="0"/>
          <p:nvPr/>
        </p:nvPicPr>
        <p:blipFill>
          <a:blip r:embed="rId3">
            <a:alphaModFix/>
          </a:blip>
          <a:stretch>
            <a:fillRect/>
          </a:stretch>
        </p:blipFill>
        <p:spPr>
          <a:xfrm>
            <a:off x="997800" y="2608000"/>
            <a:ext cx="7148401" cy="3263401"/>
          </a:xfrm>
          <a:prstGeom prst="rect">
            <a:avLst/>
          </a:prstGeom>
          <a:noFill/>
          <a:ln>
            <a:noFill/>
          </a:ln>
        </p:spPr>
      </p:pic>
      <p:pic>
        <p:nvPicPr>
          <p:cNvPr id="439" name="Google Shape;439;p55"/>
          <p:cNvPicPr preferRelativeResize="0"/>
          <p:nvPr/>
        </p:nvPicPr>
        <p:blipFill>
          <a:blip r:embed="rId4">
            <a:alphaModFix/>
          </a:blip>
          <a:stretch>
            <a:fillRect/>
          </a:stretch>
        </p:blipFill>
        <p:spPr>
          <a:xfrm>
            <a:off x="997800" y="1519425"/>
            <a:ext cx="2297865" cy="459573"/>
          </a:xfrm>
          <a:prstGeom prst="rect">
            <a:avLst/>
          </a:prstGeom>
          <a:noFill/>
          <a:ln>
            <a:noFill/>
          </a:ln>
        </p:spPr>
      </p:pic>
      <p:sp>
        <p:nvSpPr>
          <p:cNvPr id="440" name="Google Shape;440;p55"/>
          <p:cNvSpPr txBox="1"/>
          <p:nvPr/>
        </p:nvSpPr>
        <p:spPr>
          <a:xfrm>
            <a:off x="512350" y="5686400"/>
            <a:ext cx="83115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6"/>
          <p:cNvSpPr txBox="1"/>
          <p:nvPr>
            <p:ph type="title"/>
          </p:nvPr>
        </p:nvSpPr>
        <p:spPr>
          <a:xfrm>
            <a:off x="1197175" y="332248"/>
            <a:ext cx="6378000" cy="129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Heat Map</a:t>
            </a:r>
            <a:endParaRPr/>
          </a:p>
        </p:txBody>
      </p:sp>
      <p:pic>
        <p:nvPicPr>
          <p:cNvPr id="446" name="Google Shape;446;p56"/>
          <p:cNvPicPr preferRelativeResize="0"/>
          <p:nvPr/>
        </p:nvPicPr>
        <p:blipFill>
          <a:blip r:embed="rId3">
            <a:alphaModFix/>
          </a:blip>
          <a:stretch>
            <a:fillRect/>
          </a:stretch>
        </p:blipFill>
        <p:spPr>
          <a:xfrm>
            <a:off x="1305799" y="2038300"/>
            <a:ext cx="6532426" cy="40787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7"/>
          <p:cNvSpPr txBox="1"/>
          <p:nvPr>
            <p:ph type="title"/>
          </p:nvPr>
        </p:nvSpPr>
        <p:spPr>
          <a:xfrm>
            <a:off x="495600" y="540900"/>
            <a:ext cx="7939500" cy="129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Output from our Analysis</a:t>
            </a:r>
            <a:endParaRPr/>
          </a:p>
        </p:txBody>
      </p:sp>
      <p:sp>
        <p:nvSpPr>
          <p:cNvPr id="452" name="Google Shape;452;p57"/>
          <p:cNvSpPr txBox="1"/>
          <p:nvPr/>
        </p:nvSpPr>
        <p:spPr>
          <a:xfrm>
            <a:off x="535775" y="2129725"/>
            <a:ext cx="7768800" cy="3817500"/>
          </a:xfrm>
          <a:prstGeom prst="rect">
            <a:avLst/>
          </a:prstGeom>
          <a:noFill/>
          <a:ln>
            <a:noFill/>
          </a:ln>
        </p:spPr>
        <p:txBody>
          <a:bodyPr anchorCtr="0" anchor="t" bIns="91425" lIns="91425" spcFirstLastPara="1" rIns="91425" wrap="square" tIns="91425">
            <a:noAutofit/>
          </a:bodyPr>
          <a:lstStyle/>
          <a:p>
            <a:pPr indent="0" lvl="0" marL="101600" marR="114300" rtl="0" algn="l">
              <a:lnSpc>
                <a:spcPct val="115000"/>
              </a:lnSpc>
              <a:spcBef>
                <a:spcPts val="0"/>
              </a:spcBef>
              <a:spcAft>
                <a:spcPts val="0"/>
              </a:spcAft>
              <a:buClr>
                <a:schemeClr val="dk1"/>
              </a:buClr>
              <a:buSzPts val="1100"/>
              <a:buFont typeface="Arial"/>
              <a:buNone/>
            </a:pPr>
            <a:r>
              <a:rPr lang="en-US" sz="1750">
                <a:solidFill>
                  <a:srgbClr val="FFFFFF"/>
                </a:solidFill>
                <a:latin typeface="Helvetica Neue"/>
                <a:ea typeface="Helvetica Neue"/>
                <a:cs typeface="Helvetica Neue"/>
                <a:sym typeface="Helvetica Neue"/>
              </a:rPr>
              <a:t>So We have analyse that there are some variables which have a strong effect on our output variables and they are:</a:t>
            </a:r>
            <a:endParaRPr sz="1750">
              <a:solidFill>
                <a:srgbClr val="FFFFFF"/>
              </a:solidFill>
              <a:latin typeface="Helvetica Neue"/>
              <a:ea typeface="Helvetica Neue"/>
              <a:cs typeface="Helvetica Neue"/>
              <a:sym typeface="Helvetica Neue"/>
            </a:endParaRPr>
          </a:p>
          <a:p>
            <a:pPr indent="-339725" lvl="0" marL="558800" marR="114300" rtl="0" algn="l">
              <a:lnSpc>
                <a:spcPct val="115000"/>
              </a:lnSpc>
              <a:spcBef>
                <a:spcPts val="1100"/>
              </a:spcBef>
              <a:spcAft>
                <a:spcPts val="0"/>
              </a:spcAft>
              <a:buClr>
                <a:srgbClr val="FFFFFF"/>
              </a:buClr>
              <a:buSzPts val="1750"/>
              <a:buFont typeface="Helvetica Neue"/>
              <a:buAutoNum type="arabicPeriod"/>
            </a:pPr>
            <a:r>
              <a:rPr lang="en-US" sz="1750">
                <a:solidFill>
                  <a:srgbClr val="FFFFFF"/>
                </a:solidFill>
                <a:latin typeface="Helvetica Neue"/>
                <a:ea typeface="Helvetica Neue"/>
                <a:cs typeface="Helvetica Neue"/>
                <a:sym typeface="Helvetica Neue"/>
              </a:rPr>
              <a:t>Alcohol</a:t>
            </a:r>
            <a:endParaRPr sz="1750">
              <a:solidFill>
                <a:srgbClr val="FFFFFF"/>
              </a:solidFill>
              <a:latin typeface="Helvetica Neue"/>
              <a:ea typeface="Helvetica Neue"/>
              <a:cs typeface="Helvetica Neue"/>
              <a:sym typeface="Helvetica Neue"/>
            </a:endParaRPr>
          </a:p>
          <a:p>
            <a:pPr indent="-339725" lvl="0" marL="558800" marR="114300" rtl="0" algn="l">
              <a:lnSpc>
                <a:spcPct val="115000"/>
              </a:lnSpc>
              <a:spcBef>
                <a:spcPts val="0"/>
              </a:spcBef>
              <a:spcAft>
                <a:spcPts val="0"/>
              </a:spcAft>
              <a:buClr>
                <a:srgbClr val="FFFFFF"/>
              </a:buClr>
              <a:buSzPts val="1750"/>
              <a:buFont typeface="Helvetica Neue"/>
              <a:buAutoNum type="arabicPeriod"/>
            </a:pPr>
            <a:r>
              <a:rPr lang="en-US" sz="1750">
                <a:solidFill>
                  <a:srgbClr val="FFFFFF"/>
                </a:solidFill>
                <a:latin typeface="Helvetica Neue"/>
                <a:ea typeface="Helvetica Neue"/>
                <a:cs typeface="Helvetica Neue"/>
                <a:sym typeface="Helvetica Neue"/>
              </a:rPr>
              <a:t>Density</a:t>
            </a:r>
            <a:endParaRPr sz="1750">
              <a:solidFill>
                <a:srgbClr val="FFFFFF"/>
              </a:solidFill>
              <a:latin typeface="Helvetica Neue"/>
              <a:ea typeface="Helvetica Neue"/>
              <a:cs typeface="Helvetica Neue"/>
              <a:sym typeface="Helvetica Neue"/>
            </a:endParaRPr>
          </a:p>
          <a:p>
            <a:pPr indent="-339725" lvl="0" marL="558800" marR="114300" rtl="0" algn="l">
              <a:lnSpc>
                <a:spcPct val="115000"/>
              </a:lnSpc>
              <a:spcBef>
                <a:spcPts val="0"/>
              </a:spcBef>
              <a:spcAft>
                <a:spcPts val="0"/>
              </a:spcAft>
              <a:buClr>
                <a:srgbClr val="FFFFFF"/>
              </a:buClr>
              <a:buSzPts val="1750"/>
              <a:buFont typeface="Helvetica Neue"/>
              <a:buAutoNum type="arabicPeriod"/>
            </a:pPr>
            <a:r>
              <a:rPr lang="en-US" sz="1750">
                <a:solidFill>
                  <a:srgbClr val="FFFFFF"/>
                </a:solidFill>
                <a:latin typeface="Helvetica Neue"/>
                <a:ea typeface="Helvetica Neue"/>
                <a:cs typeface="Helvetica Neue"/>
                <a:sym typeface="Helvetica Neue"/>
              </a:rPr>
              <a:t>Volatile acidity</a:t>
            </a:r>
            <a:endParaRPr sz="1750">
              <a:solidFill>
                <a:srgbClr val="FFFFFF"/>
              </a:solidFill>
              <a:latin typeface="Helvetica Neue"/>
              <a:ea typeface="Helvetica Neue"/>
              <a:cs typeface="Helvetica Neue"/>
              <a:sym typeface="Helvetica Neue"/>
            </a:endParaRPr>
          </a:p>
          <a:p>
            <a:pPr indent="0" lvl="0" marL="101600" marR="114300" rtl="0" algn="l">
              <a:lnSpc>
                <a:spcPct val="115000"/>
              </a:lnSpc>
              <a:spcBef>
                <a:spcPts val="700"/>
              </a:spcBef>
              <a:spcAft>
                <a:spcPts val="0"/>
              </a:spcAft>
              <a:buClr>
                <a:schemeClr val="dk1"/>
              </a:buClr>
              <a:buSzPts val="1100"/>
              <a:buFont typeface="Arial"/>
              <a:buNone/>
            </a:pPr>
            <a:r>
              <a:rPr lang="en-US" sz="1750">
                <a:solidFill>
                  <a:srgbClr val="FFFFFF"/>
                </a:solidFill>
                <a:latin typeface="Helvetica Neue"/>
                <a:ea typeface="Helvetica Neue"/>
                <a:cs typeface="Helvetica Neue"/>
                <a:sym typeface="Helvetica Neue"/>
              </a:rPr>
              <a:t>There are also variables which effect these variables and they are</a:t>
            </a:r>
            <a:endParaRPr sz="1750">
              <a:solidFill>
                <a:srgbClr val="FFFFFF"/>
              </a:solidFill>
              <a:latin typeface="Helvetica Neue"/>
              <a:ea typeface="Helvetica Neue"/>
              <a:cs typeface="Helvetica Neue"/>
              <a:sym typeface="Helvetica Neue"/>
            </a:endParaRPr>
          </a:p>
          <a:p>
            <a:pPr indent="-346075" lvl="0" marL="558800" marR="114300" rtl="0" algn="l">
              <a:lnSpc>
                <a:spcPct val="115000"/>
              </a:lnSpc>
              <a:spcBef>
                <a:spcPts val="0"/>
              </a:spcBef>
              <a:spcAft>
                <a:spcPts val="0"/>
              </a:spcAft>
              <a:buClr>
                <a:srgbClr val="FFFFFF"/>
              </a:buClr>
              <a:buSzPts val="1850"/>
              <a:buFont typeface="Helvetica Neue"/>
              <a:buAutoNum type="arabicPeriod"/>
            </a:pPr>
            <a:r>
              <a:rPr lang="en-US" sz="1950">
                <a:solidFill>
                  <a:srgbClr val="FFFFFF"/>
                </a:solidFill>
                <a:latin typeface="Helvetica Neue"/>
                <a:ea typeface="Helvetica Neue"/>
                <a:cs typeface="Helvetica Neue"/>
                <a:sym typeface="Helvetica Neue"/>
              </a:rPr>
              <a:t>C</a:t>
            </a:r>
            <a:r>
              <a:rPr lang="en-US" sz="1750">
                <a:solidFill>
                  <a:srgbClr val="FFFFFF"/>
                </a:solidFill>
                <a:latin typeface="Helvetica Neue"/>
                <a:ea typeface="Helvetica Neue"/>
                <a:cs typeface="Helvetica Neue"/>
                <a:sym typeface="Helvetica Neue"/>
              </a:rPr>
              <a:t>hloride</a:t>
            </a:r>
            <a:endParaRPr sz="1750">
              <a:solidFill>
                <a:srgbClr val="FFFFFF"/>
              </a:solidFill>
              <a:latin typeface="Helvetica Neue"/>
              <a:ea typeface="Helvetica Neue"/>
              <a:cs typeface="Helvetica Neue"/>
              <a:sym typeface="Helvetica Neue"/>
            </a:endParaRPr>
          </a:p>
          <a:p>
            <a:pPr indent="-339725" lvl="0" marL="558800" marR="114300" rtl="0" algn="l">
              <a:lnSpc>
                <a:spcPct val="115000"/>
              </a:lnSpc>
              <a:spcBef>
                <a:spcPts val="0"/>
              </a:spcBef>
              <a:spcAft>
                <a:spcPts val="0"/>
              </a:spcAft>
              <a:buClr>
                <a:srgbClr val="FFFFFF"/>
              </a:buClr>
              <a:buSzPts val="1750"/>
              <a:buFont typeface="Helvetica Neue"/>
              <a:buAutoNum type="arabicPeriod"/>
            </a:pPr>
            <a:r>
              <a:rPr lang="en-US" sz="1750">
                <a:solidFill>
                  <a:srgbClr val="FFFFFF"/>
                </a:solidFill>
                <a:latin typeface="Helvetica Neue"/>
                <a:ea typeface="Helvetica Neue"/>
                <a:cs typeface="Helvetica Neue"/>
                <a:sym typeface="Helvetica Neue"/>
              </a:rPr>
              <a:t>Residual sugar</a:t>
            </a:r>
            <a:endParaRPr sz="1750">
              <a:solidFill>
                <a:srgbClr val="FFFFFF"/>
              </a:solidFill>
              <a:latin typeface="Helvetica Neue"/>
              <a:ea typeface="Helvetica Neue"/>
              <a:cs typeface="Helvetica Neue"/>
              <a:sym typeface="Helvetica Neue"/>
            </a:endParaRPr>
          </a:p>
          <a:p>
            <a:pPr indent="-339725" lvl="0" marL="558800" marR="114300" rtl="0" algn="l">
              <a:lnSpc>
                <a:spcPct val="115000"/>
              </a:lnSpc>
              <a:spcBef>
                <a:spcPts val="0"/>
              </a:spcBef>
              <a:spcAft>
                <a:spcPts val="0"/>
              </a:spcAft>
              <a:buClr>
                <a:srgbClr val="FFFFFF"/>
              </a:buClr>
              <a:buSzPts val="1750"/>
              <a:buFont typeface="Helvetica Neue"/>
              <a:buAutoNum type="arabicPeriod"/>
            </a:pPr>
            <a:r>
              <a:rPr lang="en-US" sz="1750">
                <a:solidFill>
                  <a:srgbClr val="FFFFFF"/>
                </a:solidFill>
                <a:latin typeface="Helvetica Neue"/>
                <a:ea typeface="Helvetica Neue"/>
                <a:cs typeface="Helvetica Neue"/>
                <a:sym typeface="Helvetica Neue"/>
              </a:rPr>
              <a:t>Volatile acidity</a:t>
            </a:r>
            <a:endParaRPr sz="1750">
              <a:solidFill>
                <a:srgbClr val="FFFFFF"/>
              </a:solidFill>
              <a:latin typeface="Helvetica Neue"/>
              <a:ea typeface="Helvetica Neue"/>
              <a:cs typeface="Helvetica Neue"/>
              <a:sym typeface="Helvetica Neue"/>
            </a:endParaRPr>
          </a:p>
          <a:p>
            <a:pPr indent="-339725" lvl="0" marL="558800" marR="114300" rtl="0" algn="l">
              <a:lnSpc>
                <a:spcPct val="115000"/>
              </a:lnSpc>
              <a:spcBef>
                <a:spcPts val="0"/>
              </a:spcBef>
              <a:spcAft>
                <a:spcPts val="0"/>
              </a:spcAft>
              <a:buClr>
                <a:srgbClr val="FFFFFF"/>
              </a:buClr>
              <a:buSzPts val="1750"/>
              <a:buFont typeface="Helvetica Neue"/>
              <a:buAutoNum type="arabicPeriod"/>
            </a:pPr>
            <a:r>
              <a:rPr lang="en-US" sz="1750">
                <a:solidFill>
                  <a:srgbClr val="FFFFFF"/>
                </a:solidFill>
                <a:latin typeface="Helvetica Neue"/>
                <a:ea typeface="Helvetica Neue"/>
                <a:cs typeface="Helvetica Neue"/>
                <a:sym typeface="Helvetica Neue"/>
              </a:rPr>
              <a:t>Sulphide oxide</a:t>
            </a:r>
            <a:endParaRPr sz="1750">
              <a:solidFill>
                <a:srgbClr val="FFFFFF"/>
              </a:solidFill>
              <a:latin typeface="Helvetica Neue"/>
              <a:ea typeface="Helvetica Neue"/>
              <a:cs typeface="Helvetica Neue"/>
              <a:sym typeface="Helvetica Neue"/>
            </a:endParaRPr>
          </a:p>
          <a:p>
            <a:pPr indent="0" lvl="0" marL="0" rtl="0" algn="l">
              <a:spcBef>
                <a:spcPts val="700"/>
              </a:spcBef>
              <a:spcAft>
                <a:spcPts val="0"/>
              </a:spcAft>
              <a:buNone/>
            </a:pPr>
            <a:r>
              <a:t/>
            </a:r>
            <a:endParaRPr sz="12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1258325" y="0"/>
            <a:ext cx="6378000" cy="1293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4000"/>
              <a:buFont typeface="Century Gothic"/>
              <a:buNone/>
            </a:pPr>
            <a:r>
              <a:rPr lang="en-US"/>
              <a:t>DATASET DESCRIPTION</a:t>
            </a:r>
            <a:endParaRPr/>
          </a:p>
        </p:txBody>
      </p:sp>
      <p:sp>
        <p:nvSpPr>
          <p:cNvPr id="164" name="Google Shape;164;p22"/>
          <p:cNvSpPr txBox="1"/>
          <p:nvPr/>
        </p:nvSpPr>
        <p:spPr>
          <a:xfrm>
            <a:off x="838200" y="1147212"/>
            <a:ext cx="7467600" cy="1733808"/>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0"/>
              </a:spcBef>
              <a:spcAft>
                <a:spcPts val="0"/>
              </a:spcAft>
              <a:buClr>
                <a:schemeClr val="lt1"/>
              </a:buClr>
              <a:buSzPts val="1600"/>
              <a:buFont typeface="Arial"/>
              <a:buChar char="•"/>
            </a:pPr>
            <a:r>
              <a:rPr b="0" i="0" lang="en-US" sz="1600" u="none" cap="none" strike="noStrike">
                <a:solidFill>
                  <a:schemeClr val="lt1"/>
                </a:solidFill>
                <a:latin typeface="Century Gothic"/>
                <a:ea typeface="Century Gothic"/>
                <a:cs typeface="Century Gothic"/>
                <a:sym typeface="Century Gothic"/>
              </a:rPr>
              <a:t>We have taken our datasets from UCI Machine learning Repository. </a:t>
            </a:r>
            <a:endParaRPr/>
          </a:p>
          <a:p>
            <a:pPr indent="-285750" lvl="0" marL="285750" marR="0" rtl="0" algn="l">
              <a:lnSpc>
                <a:spcPct val="90000"/>
              </a:lnSpc>
              <a:spcBef>
                <a:spcPts val="1000"/>
              </a:spcBef>
              <a:spcAft>
                <a:spcPts val="0"/>
              </a:spcAft>
              <a:buClr>
                <a:schemeClr val="lt1"/>
              </a:buClr>
              <a:buSzPts val="1600"/>
              <a:buFont typeface="Arial"/>
              <a:buChar char="•"/>
            </a:pPr>
            <a:r>
              <a:rPr b="0" i="0" lang="en-US" sz="1600" u="none" cap="none" strike="noStrike">
                <a:solidFill>
                  <a:schemeClr val="lt1"/>
                </a:solidFill>
                <a:latin typeface="Century Gothic"/>
                <a:ea typeface="Century Gothic"/>
                <a:cs typeface="Century Gothic"/>
                <a:sym typeface="Century Gothic"/>
              </a:rPr>
              <a:t>Two datasets are included, related to red and white vinho verde wine samples, from the north of Portugal.</a:t>
            </a:r>
            <a:endParaRPr/>
          </a:p>
          <a:p>
            <a:pPr indent="0" lvl="0" marL="0" marR="0" rtl="0" algn="l">
              <a:lnSpc>
                <a:spcPct val="90000"/>
              </a:lnSpc>
              <a:spcBef>
                <a:spcPts val="1000"/>
              </a:spcBef>
              <a:spcAft>
                <a:spcPts val="0"/>
              </a:spcAft>
              <a:buNone/>
            </a:pPr>
            <a:r>
              <a:rPr b="0" i="0" lang="en-US" sz="1600" u="none" cap="none" strike="noStrike">
                <a:solidFill>
                  <a:schemeClr val="lt1"/>
                </a:solidFill>
                <a:latin typeface="Century Gothic"/>
                <a:ea typeface="Century Gothic"/>
                <a:cs typeface="Century Gothic"/>
                <a:sym typeface="Century Gothic"/>
              </a:rPr>
              <a:t>• The dataset has 12 attributes of each wine and 1 Output variable Quality </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165" name="Google Shape;165;p22"/>
          <p:cNvPicPr preferRelativeResize="0"/>
          <p:nvPr/>
        </p:nvPicPr>
        <p:blipFill rotWithShape="1">
          <a:blip r:embed="rId3">
            <a:alphaModFix/>
          </a:blip>
          <a:srcRect b="0" l="0" r="0" t="0"/>
          <a:stretch/>
        </p:blipFill>
        <p:spPr>
          <a:xfrm>
            <a:off x="1600200" y="2667000"/>
            <a:ext cx="6377940" cy="4038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8"/>
          <p:cNvSpPr txBox="1"/>
          <p:nvPr>
            <p:ph type="title"/>
          </p:nvPr>
        </p:nvSpPr>
        <p:spPr>
          <a:xfrm>
            <a:off x="1383000" y="576873"/>
            <a:ext cx="6378000" cy="129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Machine Learning</a:t>
            </a:r>
            <a:endParaRPr/>
          </a:p>
        </p:txBody>
      </p:sp>
      <p:sp>
        <p:nvSpPr>
          <p:cNvPr id="458" name="Google Shape;458;p58"/>
          <p:cNvSpPr txBox="1"/>
          <p:nvPr>
            <p:ph idx="1" type="body"/>
          </p:nvPr>
        </p:nvSpPr>
        <p:spPr>
          <a:xfrm>
            <a:off x="594339" y="2194550"/>
            <a:ext cx="8031600" cy="406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1500"/>
              <a:t>For this project, we wanted to compare different machine learning models such as following</a:t>
            </a:r>
            <a:endParaRPr sz="1500"/>
          </a:p>
          <a:p>
            <a:pPr indent="0" lvl="0" marL="0" rtl="0" algn="l">
              <a:spcBef>
                <a:spcPts val="1000"/>
              </a:spcBef>
              <a:spcAft>
                <a:spcPts val="0"/>
              </a:spcAft>
              <a:buClr>
                <a:schemeClr val="dk1"/>
              </a:buClr>
              <a:buSzPts val="1100"/>
              <a:buFont typeface="Arial"/>
              <a:buNone/>
            </a:pPr>
            <a:r>
              <a:rPr lang="en-US" sz="1500"/>
              <a:t>1. Decision trees</a:t>
            </a:r>
            <a:endParaRPr sz="1500"/>
          </a:p>
          <a:p>
            <a:pPr indent="0" lvl="0" marL="0" rtl="0" algn="l">
              <a:spcBef>
                <a:spcPts val="1000"/>
              </a:spcBef>
              <a:spcAft>
                <a:spcPts val="0"/>
              </a:spcAft>
              <a:buClr>
                <a:schemeClr val="dk1"/>
              </a:buClr>
              <a:buSzPts val="1100"/>
              <a:buFont typeface="Arial"/>
              <a:buNone/>
            </a:pPr>
            <a:r>
              <a:rPr lang="en-US" sz="1500"/>
              <a:t>2. Random forests</a:t>
            </a:r>
            <a:endParaRPr sz="1500"/>
          </a:p>
          <a:p>
            <a:pPr indent="0" lvl="0" marL="0" rtl="0" algn="l">
              <a:spcBef>
                <a:spcPts val="1000"/>
              </a:spcBef>
              <a:spcAft>
                <a:spcPts val="0"/>
              </a:spcAft>
              <a:buClr>
                <a:schemeClr val="dk1"/>
              </a:buClr>
              <a:buSzPts val="1100"/>
              <a:buFont typeface="Arial"/>
              <a:buNone/>
            </a:pPr>
            <a:r>
              <a:rPr lang="en-US" sz="1500"/>
              <a:t>3. AdaBoost</a:t>
            </a:r>
            <a:endParaRPr sz="1500"/>
          </a:p>
          <a:p>
            <a:pPr indent="0" lvl="0" marL="0" rtl="0" algn="l">
              <a:spcBef>
                <a:spcPts val="1000"/>
              </a:spcBef>
              <a:spcAft>
                <a:spcPts val="0"/>
              </a:spcAft>
              <a:buClr>
                <a:schemeClr val="dk1"/>
              </a:buClr>
              <a:buSzPts val="1100"/>
              <a:buFont typeface="Arial"/>
              <a:buNone/>
            </a:pPr>
            <a:r>
              <a:rPr lang="en-US" sz="1500"/>
              <a:t>4. Gradient Boost</a:t>
            </a:r>
            <a:endParaRPr sz="1500"/>
          </a:p>
          <a:p>
            <a:pPr indent="0" lvl="0" marL="0" rtl="0" algn="l">
              <a:spcBef>
                <a:spcPts val="1000"/>
              </a:spcBef>
              <a:spcAft>
                <a:spcPts val="0"/>
              </a:spcAft>
              <a:buClr>
                <a:schemeClr val="dk1"/>
              </a:buClr>
              <a:buSzPts val="1100"/>
              <a:buFont typeface="Arial"/>
              <a:buNone/>
            </a:pPr>
            <a:r>
              <a:rPr lang="en-US" sz="1500"/>
              <a:t>5. XGBoost</a:t>
            </a:r>
            <a:endParaRPr sz="1500"/>
          </a:p>
          <a:p>
            <a:pPr indent="0" lvl="0" marL="0" rtl="0" algn="l">
              <a:spcBef>
                <a:spcPts val="1000"/>
              </a:spcBef>
              <a:spcAft>
                <a:spcPts val="0"/>
              </a:spcAft>
              <a:buClr>
                <a:schemeClr val="dk1"/>
              </a:buClr>
              <a:buSzPts val="1100"/>
              <a:buFont typeface="Arial"/>
              <a:buNone/>
            </a:pPr>
            <a:r>
              <a:rPr lang="en-US" sz="1500"/>
              <a:t>6. Naive Bayes</a:t>
            </a:r>
            <a:endParaRPr sz="1500"/>
          </a:p>
          <a:p>
            <a:pPr indent="0" lvl="0" marL="0" rtl="0" algn="l">
              <a:spcBef>
                <a:spcPts val="1000"/>
              </a:spcBef>
              <a:spcAft>
                <a:spcPts val="0"/>
              </a:spcAft>
              <a:buClr>
                <a:schemeClr val="dk1"/>
              </a:buClr>
              <a:buSzPts val="1100"/>
              <a:buFont typeface="Arial"/>
              <a:buNone/>
            </a:pPr>
            <a:r>
              <a:rPr lang="en-US" sz="1500"/>
              <a:t>7. K-Nearest Neighbours</a:t>
            </a:r>
            <a:endParaRPr sz="1500"/>
          </a:p>
          <a:p>
            <a:pPr indent="0" lvl="0" marL="0" rtl="0" algn="l">
              <a:spcBef>
                <a:spcPts val="1000"/>
              </a:spcBef>
              <a:spcAft>
                <a:spcPts val="0"/>
              </a:spcAft>
              <a:buClr>
                <a:schemeClr val="dk1"/>
              </a:buClr>
              <a:buSzPts val="1100"/>
              <a:buFont typeface="Arial"/>
              <a:buNone/>
            </a:pPr>
            <a:r>
              <a:rPr lang="en-US" sz="1500"/>
              <a:t>8. Support Vector Machine Algorithm</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rPr lang="en-US" sz="1500"/>
              <a:t>For the purpose of this project, we wanted to compare these models by their accuracy.</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None/>
            </a:pPr>
            <a:r>
              <a:t/>
            </a: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9"/>
          <p:cNvSpPr txBox="1"/>
          <p:nvPr>
            <p:ph type="title"/>
          </p:nvPr>
        </p:nvSpPr>
        <p:spPr>
          <a:xfrm>
            <a:off x="67000" y="550050"/>
            <a:ext cx="9144000" cy="1293000"/>
          </a:xfrm>
          <a:prstGeom prst="rect">
            <a:avLst/>
          </a:prstGeom>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t/>
            </a:r>
            <a:endParaRPr b="1" sz="1350">
              <a:solidFill>
                <a:srgbClr val="000000"/>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US" sz="3900"/>
              <a:t>Spliting Data Into Train and Test data</a:t>
            </a:r>
            <a:endParaRPr sz="3900"/>
          </a:p>
        </p:txBody>
      </p:sp>
      <p:sp>
        <p:nvSpPr>
          <p:cNvPr id="464" name="Google Shape;464;p59"/>
          <p:cNvSpPr txBox="1"/>
          <p:nvPr>
            <p:ph idx="1" type="body"/>
          </p:nvPr>
        </p:nvSpPr>
        <p:spPr>
          <a:xfrm>
            <a:off x="594360" y="2194560"/>
            <a:ext cx="7955400" cy="4069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First we split the dataset into Training data and Test data.</a:t>
            </a:r>
            <a:endParaRPr/>
          </a:p>
          <a:p>
            <a:pPr indent="-342900" lvl="0" marL="457200" rtl="0" algn="l">
              <a:spcBef>
                <a:spcPts val="0"/>
              </a:spcBef>
              <a:spcAft>
                <a:spcPts val="0"/>
              </a:spcAft>
              <a:buSzPts val="1800"/>
              <a:buChar char="•"/>
            </a:pPr>
            <a:r>
              <a:rPr lang="en-US"/>
              <a:t>The training set contains a known output and the model learns on this data in order to be generalized to other data later on. We have the test dataset (or subset) in order to test our model's prediction on this subset.</a:t>
            </a:r>
            <a:endParaRPr/>
          </a:p>
          <a:p>
            <a:pPr indent="0" lvl="0" marL="457200" rtl="0" algn="l">
              <a:lnSpc>
                <a:spcPct val="115000"/>
              </a:lnSpc>
              <a:spcBef>
                <a:spcPts val="1200"/>
              </a:spcBef>
              <a:spcAft>
                <a:spcPts val="1200"/>
              </a:spcAft>
              <a:buNone/>
            </a:pPr>
            <a:r>
              <a:t/>
            </a:r>
            <a:endParaRPr/>
          </a:p>
        </p:txBody>
      </p:sp>
      <p:pic>
        <p:nvPicPr>
          <p:cNvPr id="465" name="Google Shape;465;p59"/>
          <p:cNvPicPr preferRelativeResize="0"/>
          <p:nvPr/>
        </p:nvPicPr>
        <p:blipFill rotWithShape="1">
          <a:blip r:embed="rId3">
            <a:alphaModFix/>
          </a:blip>
          <a:srcRect b="9869" l="1040" r="10007" t="0"/>
          <a:stretch/>
        </p:blipFill>
        <p:spPr>
          <a:xfrm>
            <a:off x="265688" y="5049750"/>
            <a:ext cx="8746625" cy="1293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0"/>
          <p:cNvSpPr txBox="1"/>
          <p:nvPr>
            <p:ph idx="1" type="body"/>
          </p:nvPr>
        </p:nvSpPr>
        <p:spPr>
          <a:xfrm>
            <a:off x="594350" y="1620750"/>
            <a:ext cx="7955400" cy="4643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A decision tree is a flowchart-like structure in which each internal node represents a “test” on an attribute (e.g. whether a coin flip comes up heads or tails), each branch represents the outcome of the test, and each leaf node represents a class label (decision taken after computing all attributes).</a:t>
            </a:r>
            <a:endParaRPr sz="1700"/>
          </a:p>
          <a:p>
            <a:pPr indent="0" lvl="0" marL="0" rtl="0" algn="l">
              <a:spcBef>
                <a:spcPts val="1000"/>
              </a:spcBef>
              <a:spcAft>
                <a:spcPts val="0"/>
              </a:spcAft>
              <a:buNone/>
            </a:pPr>
            <a:r>
              <a:t/>
            </a:r>
            <a:endParaRPr sz="1700"/>
          </a:p>
        </p:txBody>
      </p:sp>
      <p:sp>
        <p:nvSpPr>
          <p:cNvPr id="471" name="Google Shape;471;p60"/>
          <p:cNvSpPr txBox="1"/>
          <p:nvPr/>
        </p:nvSpPr>
        <p:spPr>
          <a:xfrm>
            <a:off x="1473400" y="562575"/>
            <a:ext cx="61749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Century Gothic"/>
                <a:ea typeface="Century Gothic"/>
                <a:cs typeface="Century Gothic"/>
                <a:sym typeface="Century Gothic"/>
              </a:rPr>
              <a:t>Decision Tree Classifier</a:t>
            </a:r>
            <a:endParaRPr sz="3600">
              <a:solidFill>
                <a:srgbClr val="FFFFFF"/>
              </a:solidFill>
              <a:latin typeface="Century Gothic"/>
              <a:ea typeface="Century Gothic"/>
              <a:cs typeface="Century Gothic"/>
              <a:sym typeface="Century Gothic"/>
            </a:endParaRPr>
          </a:p>
        </p:txBody>
      </p:sp>
      <p:pic>
        <p:nvPicPr>
          <p:cNvPr id="472" name="Google Shape;472;p60"/>
          <p:cNvPicPr preferRelativeResize="0"/>
          <p:nvPr/>
        </p:nvPicPr>
        <p:blipFill>
          <a:blip r:embed="rId3">
            <a:alphaModFix/>
          </a:blip>
          <a:stretch>
            <a:fillRect/>
          </a:stretch>
        </p:blipFill>
        <p:spPr>
          <a:xfrm>
            <a:off x="2786050" y="3053925"/>
            <a:ext cx="4058550" cy="3495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1"/>
          <p:cNvSpPr txBox="1"/>
          <p:nvPr>
            <p:ph idx="1" type="body"/>
          </p:nvPr>
        </p:nvSpPr>
        <p:spPr>
          <a:xfrm>
            <a:off x="594350" y="683125"/>
            <a:ext cx="7955400" cy="6054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Accuracy from Decision Tree Classifier is 73.74 %</a:t>
            </a:r>
            <a:endParaRPr/>
          </a:p>
          <a:p>
            <a:pPr indent="0" lvl="0" marL="0" rtl="0" algn="l">
              <a:spcBef>
                <a:spcPts val="1000"/>
              </a:spcBef>
              <a:spcAft>
                <a:spcPts val="0"/>
              </a:spcAft>
              <a:buNone/>
            </a:pPr>
            <a:r>
              <a:t/>
            </a:r>
            <a:endParaRPr/>
          </a:p>
        </p:txBody>
      </p:sp>
      <p:pic>
        <p:nvPicPr>
          <p:cNvPr id="478" name="Google Shape;478;p61"/>
          <p:cNvPicPr preferRelativeResize="0"/>
          <p:nvPr/>
        </p:nvPicPr>
        <p:blipFill>
          <a:blip r:embed="rId3">
            <a:alphaModFix/>
          </a:blip>
          <a:stretch>
            <a:fillRect/>
          </a:stretch>
        </p:blipFill>
        <p:spPr>
          <a:xfrm>
            <a:off x="790275" y="786125"/>
            <a:ext cx="5438175" cy="3446550"/>
          </a:xfrm>
          <a:prstGeom prst="rect">
            <a:avLst/>
          </a:prstGeom>
          <a:noFill/>
          <a:ln>
            <a:noFill/>
          </a:ln>
        </p:spPr>
      </p:pic>
      <p:pic>
        <p:nvPicPr>
          <p:cNvPr id="479" name="Google Shape;479;p61"/>
          <p:cNvPicPr preferRelativeResize="0"/>
          <p:nvPr/>
        </p:nvPicPr>
        <p:blipFill>
          <a:blip r:embed="rId4">
            <a:alphaModFix/>
          </a:blip>
          <a:stretch>
            <a:fillRect/>
          </a:stretch>
        </p:blipFill>
        <p:spPr>
          <a:xfrm>
            <a:off x="933450" y="4364525"/>
            <a:ext cx="5010150" cy="1085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2"/>
          <p:cNvSpPr txBox="1"/>
          <p:nvPr>
            <p:ph type="title"/>
          </p:nvPr>
        </p:nvSpPr>
        <p:spPr>
          <a:xfrm>
            <a:off x="1515400" y="67873"/>
            <a:ext cx="6378000" cy="1293000"/>
          </a:xfrm>
          <a:prstGeom prst="rect">
            <a:avLst/>
          </a:prstGeom>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t/>
            </a:r>
            <a:endParaRPr b="1" sz="1950">
              <a:solidFill>
                <a:schemeClr val="dk1"/>
              </a:solidFill>
              <a:highlight>
                <a:srgbClr val="FFFFFF"/>
              </a:highlight>
              <a:latin typeface="Helvetica Neue"/>
              <a:ea typeface="Helvetica Neue"/>
              <a:cs typeface="Helvetica Neue"/>
              <a:sym typeface="Helvetica Neue"/>
            </a:endParaRPr>
          </a:p>
          <a:p>
            <a:pPr indent="0" lvl="0" marL="0" rtl="0" algn="r">
              <a:spcBef>
                <a:spcPts val="0"/>
              </a:spcBef>
              <a:spcAft>
                <a:spcPts val="0"/>
              </a:spcAft>
              <a:buNone/>
            </a:pPr>
            <a:r>
              <a:rPr lang="en-US"/>
              <a:t>Random forest classifier</a:t>
            </a:r>
            <a:endParaRPr/>
          </a:p>
        </p:txBody>
      </p:sp>
      <p:sp>
        <p:nvSpPr>
          <p:cNvPr id="485" name="Google Shape;485;p62"/>
          <p:cNvSpPr txBox="1"/>
          <p:nvPr>
            <p:ph idx="1" type="body"/>
          </p:nvPr>
        </p:nvSpPr>
        <p:spPr>
          <a:xfrm>
            <a:off x="594310" y="1394410"/>
            <a:ext cx="7955400" cy="406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It is an ensemble tree-based learning algorithm. The Random Forest Classifier is a set of decision trees from randomly selected subset of training set. It aggregates the votes from different decision trees to decide the final class of the test object.</a:t>
            </a:r>
            <a:endParaRPr sz="2000"/>
          </a:p>
        </p:txBody>
      </p:sp>
      <p:pic>
        <p:nvPicPr>
          <p:cNvPr id="486" name="Google Shape;486;p62"/>
          <p:cNvPicPr preferRelativeResize="0"/>
          <p:nvPr/>
        </p:nvPicPr>
        <p:blipFill>
          <a:blip r:embed="rId3">
            <a:alphaModFix/>
          </a:blip>
          <a:stretch>
            <a:fillRect/>
          </a:stretch>
        </p:blipFill>
        <p:spPr>
          <a:xfrm>
            <a:off x="2204225" y="3309950"/>
            <a:ext cx="4230624" cy="28772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3"/>
          <p:cNvSpPr txBox="1"/>
          <p:nvPr>
            <p:ph idx="1" type="body"/>
          </p:nvPr>
        </p:nvSpPr>
        <p:spPr>
          <a:xfrm>
            <a:off x="594350" y="308070"/>
            <a:ext cx="7955400" cy="5955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Accuracy from RandomForestClassifier is 80.43 %</a:t>
            </a:r>
            <a:endParaRPr/>
          </a:p>
        </p:txBody>
      </p:sp>
      <p:pic>
        <p:nvPicPr>
          <p:cNvPr id="492" name="Google Shape;492;p63"/>
          <p:cNvPicPr preferRelativeResize="0"/>
          <p:nvPr/>
        </p:nvPicPr>
        <p:blipFill>
          <a:blip r:embed="rId3">
            <a:alphaModFix/>
          </a:blip>
          <a:stretch>
            <a:fillRect/>
          </a:stretch>
        </p:blipFill>
        <p:spPr>
          <a:xfrm>
            <a:off x="883163" y="395288"/>
            <a:ext cx="5743575" cy="3495675"/>
          </a:xfrm>
          <a:prstGeom prst="rect">
            <a:avLst/>
          </a:prstGeom>
          <a:noFill/>
          <a:ln>
            <a:noFill/>
          </a:ln>
        </p:spPr>
      </p:pic>
      <p:pic>
        <p:nvPicPr>
          <p:cNvPr id="493" name="Google Shape;493;p63"/>
          <p:cNvPicPr preferRelativeResize="0"/>
          <p:nvPr/>
        </p:nvPicPr>
        <p:blipFill>
          <a:blip r:embed="rId4">
            <a:alphaModFix/>
          </a:blip>
          <a:stretch>
            <a:fillRect/>
          </a:stretch>
        </p:blipFill>
        <p:spPr>
          <a:xfrm>
            <a:off x="883163" y="4062125"/>
            <a:ext cx="4410075" cy="1047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4"/>
          <p:cNvSpPr txBox="1"/>
          <p:nvPr>
            <p:ph type="title"/>
          </p:nvPr>
        </p:nvSpPr>
        <p:spPr>
          <a:xfrm>
            <a:off x="885825" y="282173"/>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Adaboost classifier</a:t>
            </a:r>
            <a:endParaRPr/>
          </a:p>
        </p:txBody>
      </p:sp>
      <p:sp>
        <p:nvSpPr>
          <p:cNvPr id="499" name="Google Shape;499;p64"/>
          <p:cNvSpPr txBox="1"/>
          <p:nvPr>
            <p:ph idx="1" type="body"/>
          </p:nvPr>
        </p:nvSpPr>
        <p:spPr>
          <a:xfrm>
            <a:off x="594350" y="1326048"/>
            <a:ext cx="7955400" cy="49377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An AdaBoost classifier is a meta-estimator that begins by fitting a classifier on the original dataset and then fits additional copies of the classifier on the same dataset but where the weights of incorrectly classified instances are adjusted such that subsequent classifiers focus more on difficult cases.</a:t>
            </a:r>
            <a:endParaRPr sz="1800"/>
          </a:p>
          <a:p>
            <a:pPr indent="0" lvl="0" marL="457200" rtl="0" algn="l">
              <a:spcBef>
                <a:spcPts val="1000"/>
              </a:spcBef>
              <a:spcAft>
                <a:spcPts val="0"/>
              </a:spcAft>
              <a:buNone/>
            </a:pPr>
            <a:r>
              <a:t/>
            </a:r>
            <a:endParaRPr sz="1800"/>
          </a:p>
        </p:txBody>
      </p:sp>
      <p:pic>
        <p:nvPicPr>
          <p:cNvPr id="500" name="Google Shape;500;p64"/>
          <p:cNvPicPr preferRelativeResize="0"/>
          <p:nvPr/>
        </p:nvPicPr>
        <p:blipFill>
          <a:blip r:embed="rId3">
            <a:alphaModFix/>
          </a:blip>
          <a:stretch>
            <a:fillRect/>
          </a:stretch>
        </p:blipFill>
        <p:spPr>
          <a:xfrm>
            <a:off x="2769625" y="3429000"/>
            <a:ext cx="4185025" cy="2735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5"/>
          <p:cNvSpPr txBox="1"/>
          <p:nvPr>
            <p:ph idx="1" type="body"/>
          </p:nvPr>
        </p:nvSpPr>
        <p:spPr>
          <a:xfrm>
            <a:off x="594350" y="321470"/>
            <a:ext cx="7955400" cy="5942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Accuracy from Adaboost classifier is 76.76 %</a:t>
            </a:r>
            <a:endParaRPr/>
          </a:p>
        </p:txBody>
      </p:sp>
      <p:pic>
        <p:nvPicPr>
          <p:cNvPr id="506" name="Google Shape;506;p65"/>
          <p:cNvPicPr preferRelativeResize="0"/>
          <p:nvPr/>
        </p:nvPicPr>
        <p:blipFill>
          <a:blip r:embed="rId3">
            <a:alphaModFix/>
          </a:blip>
          <a:stretch>
            <a:fillRect/>
          </a:stretch>
        </p:blipFill>
        <p:spPr>
          <a:xfrm>
            <a:off x="594338" y="321475"/>
            <a:ext cx="5876925" cy="4781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6"/>
          <p:cNvSpPr txBox="1"/>
          <p:nvPr>
            <p:ph type="title"/>
          </p:nvPr>
        </p:nvSpPr>
        <p:spPr>
          <a:xfrm>
            <a:off x="781538" y="483175"/>
            <a:ext cx="7799700" cy="129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Boosting Algorithm</a:t>
            </a:r>
            <a:endParaRPr/>
          </a:p>
        </p:txBody>
      </p:sp>
      <p:sp>
        <p:nvSpPr>
          <p:cNvPr id="512" name="Google Shape;512;p66"/>
          <p:cNvSpPr txBox="1"/>
          <p:nvPr>
            <p:ph idx="1" type="body"/>
          </p:nvPr>
        </p:nvSpPr>
        <p:spPr>
          <a:xfrm>
            <a:off x="594350" y="1888624"/>
            <a:ext cx="7955400" cy="437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Gradient boosting is a machine learning technique for regression and classification problems, which produces a prediction model in the form of an ensemble of weak prediction models, typically decision trees. ... Explicit regression gradient boosting algorithms were subsequently developed by Jerome H.</a:t>
            </a:r>
            <a:endParaRPr sz="1700"/>
          </a:p>
          <a:p>
            <a:pPr indent="0" lvl="0" marL="0" rtl="0" algn="l">
              <a:spcBef>
                <a:spcPts val="1000"/>
              </a:spcBef>
              <a:spcAft>
                <a:spcPts val="0"/>
              </a:spcAft>
              <a:buNone/>
            </a:pPr>
            <a:r>
              <a:t/>
            </a:r>
            <a:endParaRPr sz="1700"/>
          </a:p>
        </p:txBody>
      </p:sp>
      <p:pic>
        <p:nvPicPr>
          <p:cNvPr id="513" name="Google Shape;513;p66"/>
          <p:cNvPicPr preferRelativeResize="0"/>
          <p:nvPr/>
        </p:nvPicPr>
        <p:blipFill>
          <a:blip r:embed="rId3">
            <a:alphaModFix/>
          </a:blip>
          <a:stretch>
            <a:fillRect/>
          </a:stretch>
        </p:blipFill>
        <p:spPr>
          <a:xfrm>
            <a:off x="1553775" y="3429000"/>
            <a:ext cx="6255225" cy="3223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7"/>
          <p:cNvSpPr txBox="1"/>
          <p:nvPr>
            <p:ph idx="1" type="body"/>
          </p:nvPr>
        </p:nvSpPr>
        <p:spPr>
          <a:xfrm>
            <a:off x="594350" y="495596"/>
            <a:ext cx="7955400" cy="576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Accuracy from Gradient Boosting Algorithm is 80.64 %</a:t>
            </a:r>
            <a:endParaRPr/>
          </a:p>
        </p:txBody>
      </p:sp>
      <p:pic>
        <p:nvPicPr>
          <p:cNvPr id="519" name="Google Shape;519;p67"/>
          <p:cNvPicPr preferRelativeResize="0"/>
          <p:nvPr/>
        </p:nvPicPr>
        <p:blipFill>
          <a:blip r:embed="rId3">
            <a:alphaModFix/>
          </a:blip>
          <a:stretch>
            <a:fillRect/>
          </a:stretch>
        </p:blipFill>
        <p:spPr>
          <a:xfrm>
            <a:off x="658700" y="495588"/>
            <a:ext cx="5924550" cy="3552825"/>
          </a:xfrm>
          <a:prstGeom prst="rect">
            <a:avLst/>
          </a:prstGeom>
          <a:noFill/>
          <a:ln>
            <a:noFill/>
          </a:ln>
        </p:spPr>
      </p:pic>
      <p:pic>
        <p:nvPicPr>
          <p:cNvPr id="520" name="Google Shape;520;p67"/>
          <p:cNvPicPr preferRelativeResize="0"/>
          <p:nvPr/>
        </p:nvPicPr>
        <p:blipFill>
          <a:blip r:embed="rId4">
            <a:alphaModFix/>
          </a:blip>
          <a:stretch>
            <a:fillRect/>
          </a:stretch>
        </p:blipFill>
        <p:spPr>
          <a:xfrm>
            <a:off x="658700" y="4161525"/>
            <a:ext cx="4648200" cy="100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939400" y="657223"/>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Structure of Data set</a:t>
            </a:r>
            <a:endParaRPr/>
          </a:p>
        </p:txBody>
      </p:sp>
      <p:sp>
        <p:nvSpPr>
          <p:cNvPr id="171" name="Google Shape;171;p23"/>
          <p:cNvSpPr txBox="1"/>
          <p:nvPr/>
        </p:nvSpPr>
        <p:spPr>
          <a:xfrm>
            <a:off x="1526975" y="1875225"/>
            <a:ext cx="7350900" cy="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172" name="Google Shape;172;p23"/>
          <p:cNvSpPr txBox="1"/>
          <p:nvPr/>
        </p:nvSpPr>
        <p:spPr>
          <a:xfrm>
            <a:off x="667500" y="1823325"/>
            <a:ext cx="7809000" cy="41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There are 1599 observations in the dataset with 12 variables.</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The 12 features and their short description is as follows:</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Fixed acidity</a:t>
            </a:r>
            <a:r>
              <a:rPr lang="en-US">
                <a:solidFill>
                  <a:srgbClr val="FFFFFF"/>
                </a:solidFill>
                <a:latin typeface="Century Gothic"/>
                <a:ea typeface="Century Gothic"/>
                <a:cs typeface="Century Gothic"/>
                <a:sym typeface="Century Gothic"/>
              </a:rPr>
              <a:t>: most acids involved with wine or fixed or nonvolatile (do not evaporate readily)</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Volatile acidity</a:t>
            </a:r>
            <a:r>
              <a:rPr lang="en-US">
                <a:solidFill>
                  <a:srgbClr val="FFFFFF"/>
                </a:solidFill>
                <a:latin typeface="Century Gothic"/>
                <a:ea typeface="Century Gothic"/>
                <a:cs typeface="Century Gothic"/>
                <a:sym typeface="Century Gothic"/>
              </a:rPr>
              <a:t>: </a:t>
            </a:r>
            <a:r>
              <a:rPr lang="en-US">
                <a:solidFill>
                  <a:srgbClr val="FFFFFF"/>
                </a:solidFill>
                <a:latin typeface="Century Gothic"/>
                <a:ea typeface="Century Gothic"/>
                <a:cs typeface="Century Gothic"/>
                <a:sym typeface="Century Gothic"/>
              </a:rPr>
              <a:t>the amount of acetic acid in wine</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Citric acid:</a:t>
            </a:r>
            <a:r>
              <a:rPr lang="en-US">
                <a:solidFill>
                  <a:srgbClr val="FFFFFF"/>
                </a:solidFill>
                <a:latin typeface="Century Gothic"/>
                <a:ea typeface="Century Gothic"/>
                <a:cs typeface="Century Gothic"/>
                <a:sym typeface="Century Gothic"/>
              </a:rPr>
              <a:t> mostly used for adding flavor</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Residual sugar: </a:t>
            </a:r>
            <a:r>
              <a:rPr lang="en-US">
                <a:solidFill>
                  <a:srgbClr val="FFFFFF"/>
                </a:solidFill>
                <a:latin typeface="Century Gothic"/>
                <a:ea typeface="Century Gothic"/>
                <a:cs typeface="Century Gothic"/>
                <a:sym typeface="Century Gothic"/>
              </a:rPr>
              <a:t>the amount of sugar remaining after fermentation stops and measured in gms of sugar per liter.</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Chlorides:</a:t>
            </a:r>
            <a:r>
              <a:rPr lang="en-US">
                <a:solidFill>
                  <a:srgbClr val="FFFFFF"/>
                </a:solidFill>
                <a:latin typeface="Century Gothic"/>
                <a:ea typeface="Century Gothic"/>
                <a:cs typeface="Century Gothic"/>
                <a:sym typeface="Century Gothic"/>
              </a:rPr>
              <a:t> the amount of salt in the wine</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Free sulfur dioxide: </a:t>
            </a:r>
            <a:r>
              <a:rPr lang="en-US">
                <a:solidFill>
                  <a:srgbClr val="FFFFFF"/>
                </a:solidFill>
                <a:latin typeface="Century Gothic"/>
                <a:ea typeface="Century Gothic"/>
                <a:cs typeface="Century Gothic"/>
                <a:sym typeface="Century Gothic"/>
              </a:rPr>
              <a:t>the free form of SO2 exists in equilibrium between molecular SO2 (as a dissolved gas) and bisulfite ion; it prevents microbial growth and the oxidation of wine</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Total sulfur dioxide: </a:t>
            </a:r>
            <a:r>
              <a:rPr lang="en-US">
                <a:solidFill>
                  <a:srgbClr val="FFFFFF"/>
                </a:solidFill>
                <a:latin typeface="Century Gothic"/>
                <a:ea typeface="Century Gothic"/>
                <a:cs typeface="Century Gothic"/>
                <a:sym typeface="Century Gothic"/>
              </a:rPr>
              <a:t>amount of free and bound forms of S02</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Density: </a:t>
            </a:r>
            <a:r>
              <a:rPr lang="en-US">
                <a:solidFill>
                  <a:srgbClr val="FFFFFF"/>
                </a:solidFill>
                <a:latin typeface="Century Gothic"/>
                <a:ea typeface="Century Gothic"/>
                <a:cs typeface="Century Gothic"/>
                <a:sym typeface="Century Gothic"/>
              </a:rPr>
              <a:t>the density of alcoholalcohol is close to that of water depending on the percent alcohol and sugar content</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pH</a:t>
            </a:r>
            <a:r>
              <a:rPr lang="en-US">
                <a:solidFill>
                  <a:srgbClr val="FFFFFF"/>
                </a:solidFill>
                <a:latin typeface="Century Gothic"/>
                <a:ea typeface="Century Gothic"/>
                <a:cs typeface="Century Gothic"/>
                <a:sym typeface="Century Gothic"/>
              </a:rPr>
              <a:t>: describes how acidic or basic a wine is on a scale from 0 (very acidic) to 14 (very basic); most wines are between 3-4 on the pH scale</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Sulphates</a:t>
            </a:r>
            <a:r>
              <a:rPr lang="en-US">
                <a:solidFill>
                  <a:srgbClr val="FFFFFF"/>
                </a:solidFill>
                <a:latin typeface="Century Gothic"/>
                <a:ea typeface="Century Gothic"/>
                <a:cs typeface="Century Gothic"/>
                <a:sym typeface="Century Gothic"/>
              </a:rPr>
              <a:t>: a wine additive which can contribute to sulfur dioxide gas (S02) levels, which acts as an antimicrobial and antioxidant</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Alcohol</a:t>
            </a:r>
            <a:r>
              <a:rPr lang="en-US">
                <a:solidFill>
                  <a:srgbClr val="FFFFFF"/>
                </a:solidFill>
                <a:latin typeface="Century Gothic"/>
                <a:ea typeface="Century Gothic"/>
                <a:cs typeface="Century Gothic"/>
                <a:sym typeface="Century Gothic"/>
              </a:rPr>
              <a:t>: the percent alcohol present in the wine</a:t>
            </a:r>
            <a:endParaRPr>
              <a:solidFill>
                <a:srgbClr val="FFFFFF"/>
              </a:solidFill>
              <a:latin typeface="Century Gothic"/>
              <a:ea typeface="Century Gothic"/>
              <a:cs typeface="Century Gothic"/>
              <a:sym typeface="Century Gothic"/>
            </a:endParaRPr>
          </a:p>
          <a:p>
            <a:pPr indent="-317500" lvl="0" marL="457200" rtl="0" algn="l">
              <a:spcBef>
                <a:spcPts val="0"/>
              </a:spcBef>
              <a:spcAft>
                <a:spcPts val="0"/>
              </a:spcAft>
              <a:buClr>
                <a:srgbClr val="FFFFFF"/>
              </a:buClr>
              <a:buSzPts val="1400"/>
              <a:buFont typeface="Century Gothic"/>
              <a:buChar char="●"/>
            </a:pPr>
            <a:r>
              <a:rPr lang="en-US">
                <a:solidFill>
                  <a:srgbClr val="FFFF00"/>
                </a:solidFill>
                <a:latin typeface="Century Gothic"/>
                <a:ea typeface="Century Gothic"/>
                <a:cs typeface="Century Gothic"/>
                <a:sym typeface="Century Gothic"/>
              </a:rPr>
              <a:t>Quality</a:t>
            </a:r>
            <a:r>
              <a:rPr lang="en-US">
                <a:solidFill>
                  <a:srgbClr val="FFFFFF"/>
                </a:solidFill>
                <a:latin typeface="Century Gothic"/>
                <a:ea typeface="Century Gothic"/>
                <a:cs typeface="Century Gothic"/>
                <a:sym typeface="Century Gothic"/>
              </a:rPr>
              <a:t>: rating of the wine between 0-10 in the given sample.</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8"/>
          <p:cNvSpPr txBox="1"/>
          <p:nvPr>
            <p:ph type="title"/>
          </p:nvPr>
        </p:nvSpPr>
        <p:spPr>
          <a:xfrm>
            <a:off x="1702850" y="54473"/>
            <a:ext cx="6378000" cy="129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XGBoost Classifier</a:t>
            </a:r>
            <a:endParaRPr/>
          </a:p>
        </p:txBody>
      </p:sp>
      <p:sp>
        <p:nvSpPr>
          <p:cNvPr id="526" name="Google Shape;526;p68"/>
          <p:cNvSpPr txBox="1"/>
          <p:nvPr>
            <p:ph idx="1" type="body"/>
          </p:nvPr>
        </p:nvSpPr>
        <p:spPr>
          <a:xfrm>
            <a:off x="594350" y="1218898"/>
            <a:ext cx="7955400" cy="5044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900"/>
              <a:t>XGBoost is an algorithm that has recently been dominating applied machine learning and Kaggle competitions for structured or tabular data. XGBoost is an implementation of gradient boosted decision trees designed for speed and performance.</a:t>
            </a:r>
            <a:endParaRPr sz="1900"/>
          </a:p>
          <a:p>
            <a:pPr indent="0" lvl="0" marL="0" rtl="0" algn="l">
              <a:spcBef>
                <a:spcPts val="1000"/>
              </a:spcBef>
              <a:spcAft>
                <a:spcPts val="0"/>
              </a:spcAft>
              <a:buNone/>
            </a:pPr>
            <a:r>
              <a:t/>
            </a:r>
            <a:endParaRPr sz="1900"/>
          </a:p>
        </p:txBody>
      </p:sp>
      <p:pic>
        <p:nvPicPr>
          <p:cNvPr id="527" name="Google Shape;527;p68"/>
          <p:cNvPicPr preferRelativeResize="0"/>
          <p:nvPr/>
        </p:nvPicPr>
        <p:blipFill>
          <a:blip r:embed="rId3">
            <a:alphaModFix/>
          </a:blip>
          <a:stretch>
            <a:fillRect/>
          </a:stretch>
        </p:blipFill>
        <p:spPr>
          <a:xfrm>
            <a:off x="1500200" y="2611925"/>
            <a:ext cx="6580651" cy="392150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69"/>
          <p:cNvSpPr txBox="1"/>
          <p:nvPr>
            <p:ph idx="1" type="body"/>
          </p:nvPr>
        </p:nvSpPr>
        <p:spPr>
          <a:xfrm>
            <a:off x="594350" y="5813234"/>
            <a:ext cx="7955400" cy="45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Accuracy from XGBoost Classifier is 80.43 %</a:t>
            </a:r>
            <a:endParaRPr/>
          </a:p>
        </p:txBody>
      </p:sp>
      <p:pic>
        <p:nvPicPr>
          <p:cNvPr id="533" name="Google Shape;533;p69"/>
          <p:cNvPicPr preferRelativeResize="0"/>
          <p:nvPr/>
        </p:nvPicPr>
        <p:blipFill>
          <a:blip r:embed="rId3">
            <a:alphaModFix/>
          </a:blip>
          <a:stretch>
            <a:fillRect/>
          </a:stretch>
        </p:blipFill>
        <p:spPr>
          <a:xfrm>
            <a:off x="835525" y="902500"/>
            <a:ext cx="6000750" cy="4781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0"/>
          <p:cNvSpPr txBox="1"/>
          <p:nvPr>
            <p:ph type="title"/>
          </p:nvPr>
        </p:nvSpPr>
        <p:spPr>
          <a:xfrm>
            <a:off x="1220700" y="268798"/>
            <a:ext cx="6378000" cy="129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Naive Bayes</a:t>
            </a:r>
            <a:endParaRPr/>
          </a:p>
        </p:txBody>
      </p:sp>
      <p:sp>
        <p:nvSpPr>
          <p:cNvPr id="539" name="Google Shape;539;p70"/>
          <p:cNvSpPr txBox="1"/>
          <p:nvPr>
            <p:ph idx="1" type="body"/>
          </p:nvPr>
        </p:nvSpPr>
        <p:spPr>
          <a:xfrm>
            <a:off x="594350" y="1406423"/>
            <a:ext cx="7955400" cy="4857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Naïve Bayes classifiers are a family of simple "probabilistic classifiers" based on applying Bayes' theorem with strong (naïve) independence assumptions between the features.</a:t>
            </a:r>
            <a:endParaRPr/>
          </a:p>
        </p:txBody>
      </p:sp>
      <p:pic>
        <p:nvPicPr>
          <p:cNvPr id="540" name="Google Shape;540;p70"/>
          <p:cNvPicPr preferRelativeResize="0"/>
          <p:nvPr/>
        </p:nvPicPr>
        <p:blipFill>
          <a:blip r:embed="rId3">
            <a:alphaModFix/>
          </a:blip>
          <a:stretch>
            <a:fillRect/>
          </a:stretch>
        </p:blipFill>
        <p:spPr>
          <a:xfrm>
            <a:off x="1031375" y="3062725"/>
            <a:ext cx="7445575" cy="3495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1"/>
          <p:cNvSpPr txBox="1"/>
          <p:nvPr>
            <p:ph idx="1" type="body"/>
          </p:nvPr>
        </p:nvSpPr>
        <p:spPr>
          <a:xfrm>
            <a:off x="594350" y="5746259"/>
            <a:ext cx="7955400" cy="517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Accuracy from Naive Bayes is 70.36 %</a:t>
            </a:r>
            <a:endParaRPr/>
          </a:p>
        </p:txBody>
      </p:sp>
      <p:pic>
        <p:nvPicPr>
          <p:cNvPr id="546" name="Google Shape;546;p71"/>
          <p:cNvPicPr preferRelativeResize="0"/>
          <p:nvPr/>
        </p:nvPicPr>
        <p:blipFill>
          <a:blip r:embed="rId3">
            <a:alphaModFix/>
          </a:blip>
          <a:stretch>
            <a:fillRect/>
          </a:stretch>
        </p:blipFill>
        <p:spPr>
          <a:xfrm>
            <a:off x="594350" y="393500"/>
            <a:ext cx="6057900" cy="4676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2"/>
          <p:cNvSpPr txBox="1"/>
          <p:nvPr>
            <p:ph type="title"/>
          </p:nvPr>
        </p:nvSpPr>
        <p:spPr>
          <a:xfrm>
            <a:off x="1555550" y="148223"/>
            <a:ext cx="6378000" cy="1293000"/>
          </a:xfrm>
          <a:prstGeom prst="rect">
            <a:avLst/>
          </a:prstGeom>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t/>
            </a:r>
            <a:endParaRPr b="1" sz="1950">
              <a:solidFill>
                <a:schemeClr val="dk1"/>
              </a:solidFill>
              <a:highlight>
                <a:srgbClr val="FFFFFF"/>
              </a:highlight>
              <a:latin typeface="Helvetica Neue"/>
              <a:ea typeface="Helvetica Neue"/>
              <a:cs typeface="Helvetica Neue"/>
              <a:sym typeface="Helvetica Neue"/>
            </a:endParaRPr>
          </a:p>
          <a:p>
            <a:pPr indent="0" lvl="0" marL="0" rtl="0" algn="r">
              <a:spcBef>
                <a:spcPts val="0"/>
              </a:spcBef>
              <a:spcAft>
                <a:spcPts val="0"/>
              </a:spcAft>
              <a:buNone/>
            </a:pPr>
            <a:r>
              <a:rPr lang="en-US"/>
              <a:t>K-Nearest Neighbours</a:t>
            </a:r>
            <a:endParaRPr/>
          </a:p>
        </p:txBody>
      </p:sp>
      <p:sp>
        <p:nvSpPr>
          <p:cNvPr id="552" name="Google Shape;552;p72"/>
          <p:cNvSpPr txBox="1"/>
          <p:nvPr>
            <p:ph idx="1" type="body"/>
          </p:nvPr>
        </p:nvSpPr>
        <p:spPr>
          <a:xfrm>
            <a:off x="594350" y="1540373"/>
            <a:ext cx="7955400" cy="4723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900"/>
              <a:t>T</a:t>
            </a:r>
            <a:r>
              <a:rPr lang="en-US" sz="1900"/>
              <a:t>he k-nearest neighbors algorithm (k-NN) is a non-parametric method proposed by Thomas Cover used for classification and regression. In both cases, the input consists of the k closest training examples in the feature space. ... In k-NN classification, the output is a class membership.</a:t>
            </a:r>
            <a:endParaRPr sz="1900"/>
          </a:p>
          <a:p>
            <a:pPr indent="0" lvl="0" marL="0" rtl="0" algn="l">
              <a:spcBef>
                <a:spcPts val="1000"/>
              </a:spcBef>
              <a:spcAft>
                <a:spcPts val="0"/>
              </a:spcAft>
              <a:buNone/>
            </a:pPr>
            <a:r>
              <a:t/>
            </a:r>
            <a:endParaRPr sz="1900"/>
          </a:p>
        </p:txBody>
      </p:sp>
      <p:pic>
        <p:nvPicPr>
          <p:cNvPr id="553" name="Google Shape;553;p72"/>
          <p:cNvPicPr preferRelativeResize="0"/>
          <p:nvPr/>
        </p:nvPicPr>
        <p:blipFill>
          <a:blip r:embed="rId3">
            <a:alphaModFix/>
          </a:blip>
          <a:stretch>
            <a:fillRect/>
          </a:stretch>
        </p:blipFill>
        <p:spPr>
          <a:xfrm>
            <a:off x="2759275" y="3053925"/>
            <a:ext cx="4045150" cy="36519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73"/>
          <p:cNvSpPr txBox="1"/>
          <p:nvPr>
            <p:ph idx="1" type="body"/>
          </p:nvPr>
        </p:nvSpPr>
        <p:spPr>
          <a:xfrm>
            <a:off x="714900" y="5612308"/>
            <a:ext cx="7955400" cy="95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Accuracy from K-Nearest Neighbours is 78.06 %</a:t>
            </a:r>
            <a:endParaRPr/>
          </a:p>
        </p:txBody>
      </p:sp>
      <p:pic>
        <p:nvPicPr>
          <p:cNvPr id="559" name="Google Shape;559;p73"/>
          <p:cNvPicPr preferRelativeResize="0"/>
          <p:nvPr/>
        </p:nvPicPr>
        <p:blipFill>
          <a:blip r:embed="rId3">
            <a:alphaModFix/>
          </a:blip>
          <a:stretch>
            <a:fillRect/>
          </a:stretch>
        </p:blipFill>
        <p:spPr>
          <a:xfrm>
            <a:off x="594338" y="338150"/>
            <a:ext cx="6619875" cy="4895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4"/>
          <p:cNvSpPr txBox="1"/>
          <p:nvPr>
            <p:ph type="title"/>
          </p:nvPr>
        </p:nvSpPr>
        <p:spPr>
          <a:xfrm>
            <a:off x="736850" y="362550"/>
            <a:ext cx="78129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sz="3400"/>
              <a:t>Support Vector Machine Algorithm</a:t>
            </a:r>
            <a:endParaRPr sz="3400"/>
          </a:p>
        </p:txBody>
      </p:sp>
      <p:sp>
        <p:nvSpPr>
          <p:cNvPr id="565" name="Google Shape;565;p74"/>
          <p:cNvSpPr txBox="1"/>
          <p:nvPr>
            <p:ph idx="1" type="body"/>
          </p:nvPr>
        </p:nvSpPr>
        <p:spPr>
          <a:xfrm>
            <a:off x="665600" y="1741274"/>
            <a:ext cx="7955400" cy="4495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100"/>
              <a:t>A support vector machine (SVM) is machine learning algorithm that analyzes data for classification and regression analysis. SVM is a supervised learning method that looks at data and sorts it into one of two categories</a:t>
            </a:r>
            <a:endParaRPr sz="2100"/>
          </a:p>
          <a:p>
            <a:pPr indent="0" lvl="0" marL="0" rtl="0" algn="l">
              <a:spcBef>
                <a:spcPts val="1000"/>
              </a:spcBef>
              <a:spcAft>
                <a:spcPts val="0"/>
              </a:spcAft>
              <a:buNone/>
            </a:pPr>
            <a:r>
              <a:t/>
            </a:r>
            <a:endParaRPr sz="2100"/>
          </a:p>
        </p:txBody>
      </p:sp>
      <p:pic>
        <p:nvPicPr>
          <p:cNvPr id="566" name="Google Shape;566;p74"/>
          <p:cNvPicPr preferRelativeResize="0"/>
          <p:nvPr/>
        </p:nvPicPr>
        <p:blipFill>
          <a:blip r:embed="rId3">
            <a:alphaModFix/>
          </a:blip>
          <a:stretch>
            <a:fillRect/>
          </a:stretch>
        </p:blipFill>
        <p:spPr>
          <a:xfrm>
            <a:off x="2287425" y="3581700"/>
            <a:ext cx="3898725" cy="2655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75"/>
          <p:cNvSpPr txBox="1"/>
          <p:nvPr>
            <p:ph idx="1" type="body"/>
          </p:nvPr>
        </p:nvSpPr>
        <p:spPr>
          <a:xfrm>
            <a:off x="487200" y="4781859"/>
            <a:ext cx="7955400" cy="55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Accuracy from Support Vector Machine algorithm is 70.36 %</a:t>
            </a:r>
            <a:endParaRPr/>
          </a:p>
        </p:txBody>
      </p:sp>
      <p:pic>
        <p:nvPicPr>
          <p:cNvPr id="572" name="Google Shape;572;p75"/>
          <p:cNvPicPr preferRelativeResize="0"/>
          <p:nvPr/>
        </p:nvPicPr>
        <p:blipFill>
          <a:blip r:embed="rId3">
            <a:alphaModFix/>
          </a:blip>
          <a:stretch>
            <a:fillRect/>
          </a:stretch>
        </p:blipFill>
        <p:spPr>
          <a:xfrm>
            <a:off x="152400" y="152400"/>
            <a:ext cx="4791075" cy="1304925"/>
          </a:xfrm>
          <a:prstGeom prst="rect">
            <a:avLst/>
          </a:prstGeom>
          <a:noFill/>
          <a:ln>
            <a:noFill/>
          </a:ln>
        </p:spPr>
      </p:pic>
      <p:pic>
        <p:nvPicPr>
          <p:cNvPr id="573" name="Google Shape;573;p75"/>
          <p:cNvPicPr preferRelativeResize="0"/>
          <p:nvPr/>
        </p:nvPicPr>
        <p:blipFill>
          <a:blip r:embed="rId4">
            <a:alphaModFix/>
          </a:blip>
          <a:stretch>
            <a:fillRect/>
          </a:stretch>
        </p:blipFill>
        <p:spPr>
          <a:xfrm>
            <a:off x="152400" y="1457325"/>
            <a:ext cx="5638800" cy="2133600"/>
          </a:xfrm>
          <a:prstGeom prst="rect">
            <a:avLst/>
          </a:prstGeom>
          <a:noFill/>
          <a:ln>
            <a:noFill/>
          </a:ln>
        </p:spPr>
      </p:pic>
      <p:pic>
        <p:nvPicPr>
          <p:cNvPr id="574" name="Google Shape;574;p75"/>
          <p:cNvPicPr preferRelativeResize="0"/>
          <p:nvPr/>
        </p:nvPicPr>
        <p:blipFill>
          <a:blip r:embed="rId5">
            <a:alphaModFix/>
          </a:blip>
          <a:stretch>
            <a:fillRect/>
          </a:stretch>
        </p:blipFill>
        <p:spPr>
          <a:xfrm>
            <a:off x="157163" y="3590925"/>
            <a:ext cx="4781550" cy="819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6"/>
          <p:cNvSpPr txBox="1"/>
          <p:nvPr>
            <p:ph type="title"/>
          </p:nvPr>
        </p:nvSpPr>
        <p:spPr>
          <a:xfrm>
            <a:off x="594350" y="576850"/>
            <a:ext cx="8281800" cy="1293000"/>
          </a:xfrm>
          <a:prstGeom prst="rect">
            <a:avLst/>
          </a:prstGeom>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t/>
            </a:r>
            <a:endParaRPr b="1" sz="1950">
              <a:solidFill>
                <a:schemeClr val="dk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US"/>
              <a:t>OUTPUT AFTER APPLYING ML ALGORITHMS</a:t>
            </a:r>
            <a:endParaRPr/>
          </a:p>
        </p:txBody>
      </p:sp>
      <p:sp>
        <p:nvSpPr>
          <p:cNvPr id="580" name="Google Shape;580;p76"/>
          <p:cNvSpPr txBox="1"/>
          <p:nvPr>
            <p:ph idx="1" type="body"/>
          </p:nvPr>
        </p:nvSpPr>
        <p:spPr>
          <a:xfrm>
            <a:off x="594360" y="2194560"/>
            <a:ext cx="7955400" cy="4069200"/>
          </a:xfrm>
          <a:prstGeom prst="rect">
            <a:avLst/>
          </a:prstGeom>
        </p:spPr>
        <p:txBody>
          <a:bodyPr anchorCtr="0" anchor="t" bIns="45700" lIns="91425" spcFirstLastPara="1" rIns="91425" wrap="square" tIns="45700">
            <a:noAutofit/>
          </a:bodyPr>
          <a:lstStyle/>
          <a:p>
            <a:pPr indent="-323850" lvl="0" marL="457200" rtl="0" algn="l">
              <a:spcBef>
                <a:spcPts val="1000"/>
              </a:spcBef>
              <a:spcAft>
                <a:spcPts val="0"/>
              </a:spcAft>
              <a:buSzPts val="1500"/>
              <a:buChar char="•"/>
            </a:pPr>
            <a:r>
              <a:rPr lang="en-US" sz="1900"/>
              <a:t>Accuracy from Decision Tree Classifier is 73.74 %</a:t>
            </a:r>
            <a:endParaRPr sz="1900"/>
          </a:p>
          <a:p>
            <a:pPr indent="-323850" lvl="0" marL="457200" rtl="0" algn="l">
              <a:spcBef>
                <a:spcPts val="0"/>
              </a:spcBef>
              <a:spcAft>
                <a:spcPts val="0"/>
              </a:spcAft>
              <a:buSzPts val="1500"/>
              <a:buChar char="•"/>
            </a:pPr>
            <a:r>
              <a:rPr lang="en-US" sz="1900"/>
              <a:t>Accuracy from RandomForestClassifier is 80.43 %</a:t>
            </a:r>
            <a:endParaRPr sz="1900"/>
          </a:p>
          <a:p>
            <a:pPr indent="-323850" lvl="0" marL="457200" rtl="0" algn="l">
              <a:spcBef>
                <a:spcPts val="0"/>
              </a:spcBef>
              <a:spcAft>
                <a:spcPts val="0"/>
              </a:spcAft>
              <a:buSzPts val="1500"/>
              <a:buChar char="•"/>
            </a:pPr>
            <a:r>
              <a:rPr lang="en-US" sz="1900"/>
              <a:t>Accuracy from Adaboost classifier is 76.76 %</a:t>
            </a:r>
            <a:endParaRPr sz="1900"/>
          </a:p>
          <a:p>
            <a:pPr indent="-323850" lvl="0" marL="457200" rtl="0" algn="l">
              <a:spcBef>
                <a:spcPts val="0"/>
              </a:spcBef>
              <a:spcAft>
                <a:spcPts val="0"/>
              </a:spcAft>
              <a:buSzPts val="1500"/>
              <a:buChar char="•"/>
            </a:pPr>
            <a:r>
              <a:rPr lang="en-US" sz="1900"/>
              <a:t>Accuracy from Gradient Boosting Algorithm is 80.64 %</a:t>
            </a:r>
            <a:endParaRPr sz="1900"/>
          </a:p>
          <a:p>
            <a:pPr indent="-323850" lvl="0" marL="457200" rtl="0" algn="l">
              <a:spcBef>
                <a:spcPts val="0"/>
              </a:spcBef>
              <a:spcAft>
                <a:spcPts val="0"/>
              </a:spcAft>
              <a:buSzPts val="1500"/>
              <a:buChar char="•"/>
            </a:pPr>
            <a:r>
              <a:rPr lang="en-US" sz="1900"/>
              <a:t>Accuracy from XGBoost Classifier is 80.43 %</a:t>
            </a:r>
            <a:endParaRPr sz="1900"/>
          </a:p>
          <a:p>
            <a:pPr indent="-323850" lvl="0" marL="457200" rtl="0" algn="l">
              <a:spcBef>
                <a:spcPts val="0"/>
              </a:spcBef>
              <a:spcAft>
                <a:spcPts val="0"/>
              </a:spcAft>
              <a:buSzPts val="1500"/>
              <a:buChar char="•"/>
            </a:pPr>
            <a:r>
              <a:rPr lang="en-US" sz="1900"/>
              <a:t>Accuracy from Naive Bayes is 70.36 %</a:t>
            </a:r>
            <a:endParaRPr sz="1900"/>
          </a:p>
          <a:p>
            <a:pPr indent="-323850" lvl="0" marL="457200" rtl="0" algn="l">
              <a:spcBef>
                <a:spcPts val="0"/>
              </a:spcBef>
              <a:spcAft>
                <a:spcPts val="0"/>
              </a:spcAft>
              <a:buSzPts val="1500"/>
              <a:buChar char="•"/>
            </a:pPr>
            <a:r>
              <a:rPr lang="en-US" sz="1900"/>
              <a:t>Accuracy from K-Nearest Neighbours is 78.06 %</a:t>
            </a:r>
            <a:endParaRPr sz="1900"/>
          </a:p>
          <a:p>
            <a:pPr indent="-323850" lvl="0" marL="457200" rtl="0" algn="l">
              <a:spcBef>
                <a:spcPts val="0"/>
              </a:spcBef>
              <a:spcAft>
                <a:spcPts val="0"/>
              </a:spcAft>
              <a:buSzPts val="1500"/>
              <a:buChar char="•"/>
            </a:pPr>
            <a:r>
              <a:rPr lang="en-US" sz="1900"/>
              <a:t>Accuracy from Support Vector Machine algorithm is 70.36 %</a:t>
            </a:r>
            <a:endParaRPr sz="1900"/>
          </a:p>
          <a:p>
            <a:pPr indent="0" lvl="0" marL="457200" rtl="0" algn="l">
              <a:spcBef>
                <a:spcPts val="1000"/>
              </a:spcBef>
              <a:spcAft>
                <a:spcPts val="0"/>
              </a:spcAft>
              <a:buNone/>
            </a:pPr>
            <a:r>
              <a:t/>
            </a:r>
            <a:endParaRPr sz="2000"/>
          </a:p>
          <a:p>
            <a:pPr indent="0" lvl="0" marL="457200" rtl="0" algn="l">
              <a:spcBef>
                <a:spcPts val="1000"/>
              </a:spcBef>
              <a:spcAft>
                <a:spcPts val="0"/>
              </a:spcAft>
              <a:buNone/>
            </a:pPr>
            <a:r>
              <a:rPr lang="en-US" sz="2000" u="sng">
                <a:solidFill>
                  <a:srgbClr val="FFFF00"/>
                </a:solidFill>
              </a:rPr>
              <a:t>From the above code we can see that Gradient Boosting Algorithm gives the best result in terms of accuracy of 80.64 %</a:t>
            </a:r>
            <a:endParaRPr sz="2000" u="sng">
              <a:solidFill>
                <a:srgbClr val="FFFF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77"/>
          <p:cNvSpPr txBox="1"/>
          <p:nvPr>
            <p:ph type="title"/>
          </p:nvPr>
        </p:nvSpPr>
        <p:spPr>
          <a:xfrm>
            <a:off x="2171700" y="764373"/>
            <a:ext cx="6378000" cy="1293000"/>
          </a:xfrm>
          <a:prstGeom prst="rect">
            <a:avLst/>
          </a:prstGeom>
        </p:spPr>
        <p:txBody>
          <a:bodyPr anchorCtr="0" anchor="ctr" bIns="45700" lIns="91425" spcFirstLastPara="1" rIns="91425" wrap="square" tIns="45700">
            <a:noAutofit/>
          </a:bodyPr>
          <a:lstStyle/>
          <a:p>
            <a:pPr indent="0" lvl="0" marL="914400" rtl="0" algn="l">
              <a:lnSpc>
                <a:spcPct val="115000"/>
              </a:lnSpc>
              <a:spcBef>
                <a:spcPts val="0"/>
              </a:spcBef>
              <a:spcAft>
                <a:spcPts val="0"/>
              </a:spcAft>
              <a:buNone/>
            </a:pPr>
            <a:r>
              <a:rPr b="1" lang="en-US">
                <a:solidFill>
                  <a:srgbClr val="FFFFFF"/>
                </a:solidFill>
              </a:rPr>
              <a:t>Building an Interface</a:t>
            </a:r>
            <a:endParaRPr>
              <a:solidFill>
                <a:srgbClr val="FFFFFF"/>
              </a:solidFill>
            </a:endParaRPr>
          </a:p>
          <a:p>
            <a:pPr indent="0" lvl="0" marL="0" rtl="0" algn="r">
              <a:spcBef>
                <a:spcPts val="0"/>
              </a:spcBef>
              <a:spcAft>
                <a:spcPts val="0"/>
              </a:spcAft>
              <a:buNone/>
            </a:pPr>
            <a:r>
              <a:t/>
            </a:r>
            <a:endParaRPr/>
          </a:p>
        </p:txBody>
      </p:sp>
      <p:sp>
        <p:nvSpPr>
          <p:cNvPr id="586" name="Google Shape;586;p77"/>
          <p:cNvSpPr txBox="1"/>
          <p:nvPr>
            <p:ph idx="1" type="body"/>
          </p:nvPr>
        </p:nvSpPr>
        <p:spPr>
          <a:xfrm>
            <a:off x="594350" y="1981425"/>
            <a:ext cx="6501900" cy="129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900"/>
              <a:t>We use django webframe work to build an user interface so that our users can easy check and predict the quality of their wine.</a:t>
            </a:r>
            <a:endParaRPr sz="1900"/>
          </a:p>
          <a:p>
            <a:pPr indent="0" lvl="0" marL="0" rtl="0" algn="l">
              <a:spcBef>
                <a:spcPts val="1000"/>
              </a:spcBef>
              <a:spcAft>
                <a:spcPts val="0"/>
              </a:spcAft>
              <a:buNone/>
            </a:pPr>
            <a:r>
              <a:t/>
            </a:r>
            <a:endParaRPr sz="1900"/>
          </a:p>
        </p:txBody>
      </p:sp>
      <p:pic>
        <p:nvPicPr>
          <p:cNvPr id="587" name="Google Shape;587;p77"/>
          <p:cNvPicPr preferRelativeResize="0"/>
          <p:nvPr/>
        </p:nvPicPr>
        <p:blipFill>
          <a:blip r:embed="rId3">
            <a:alphaModFix/>
          </a:blip>
          <a:stretch>
            <a:fillRect/>
          </a:stretch>
        </p:blipFill>
        <p:spPr>
          <a:xfrm>
            <a:off x="7096250" y="3274435"/>
            <a:ext cx="1545875" cy="866775"/>
          </a:xfrm>
          <a:prstGeom prst="rect">
            <a:avLst/>
          </a:prstGeom>
          <a:noFill/>
          <a:ln>
            <a:noFill/>
          </a:ln>
        </p:spPr>
      </p:pic>
      <p:sp>
        <p:nvSpPr>
          <p:cNvPr id="588" name="Google Shape;588;p77"/>
          <p:cNvSpPr txBox="1"/>
          <p:nvPr/>
        </p:nvSpPr>
        <p:spPr>
          <a:xfrm>
            <a:off x="594350" y="3274425"/>
            <a:ext cx="6501900" cy="12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FFFFFF"/>
                </a:solidFill>
                <a:latin typeface="Century Gothic"/>
                <a:ea typeface="Century Gothic"/>
                <a:cs typeface="Century Gothic"/>
                <a:sym typeface="Century Gothic"/>
              </a:rPr>
              <a:t>After determining that Gradient Boosting Algorithm has best accuracy we use it to form a pkl file to store it in our database.</a:t>
            </a:r>
            <a:endParaRPr sz="19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900">
              <a:solidFill>
                <a:srgbClr val="FFFFFF"/>
              </a:solidFill>
              <a:latin typeface="Century Gothic"/>
              <a:ea typeface="Century Gothic"/>
              <a:cs typeface="Century Gothic"/>
              <a:sym typeface="Century Gothic"/>
            </a:endParaRPr>
          </a:p>
        </p:txBody>
      </p:sp>
      <p:sp>
        <p:nvSpPr>
          <p:cNvPr id="589" name="Google Shape;589;p77"/>
          <p:cNvSpPr txBox="1"/>
          <p:nvPr/>
        </p:nvSpPr>
        <p:spPr>
          <a:xfrm>
            <a:off x="594350" y="4455000"/>
            <a:ext cx="6282300" cy="7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FFFFFF"/>
                </a:solidFill>
                <a:latin typeface="Century Gothic"/>
                <a:ea typeface="Century Gothic"/>
                <a:cs typeface="Century Gothic"/>
                <a:sym typeface="Century Gothic"/>
              </a:rPr>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a:t>
            </a:r>
            <a:endParaRPr sz="1900">
              <a:solidFill>
                <a:srgbClr val="FFFFF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2171700" y="764373"/>
            <a:ext cx="6378000" cy="1293000"/>
          </a:xfrm>
          <a:prstGeom prst="rect">
            <a:avLst/>
          </a:prstGeom>
        </p:spPr>
        <p:txBody>
          <a:bodyPr anchorCtr="0" anchor="ctr" bIns="45700" lIns="91425" spcFirstLastPara="1" rIns="91425" wrap="square" tIns="45700">
            <a:noAutofit/>
          </a:bodyPr>
          <a:lstStyle/>
          <a:p>
            <a:pPr indent="0" lvl="0" marL="228600" rtl="0" algn="l">
              <a:spcBef>
                <a:spcPts val="1000"/>
              </a:spcBef>
              <a:spcAft>
                <a:spcPts val="0"/>
              </a:spcAft>
              <a:buClr>
                <a:schemeClr val="dk1"/>
              </a:buClr>
              <a:buSzPts val="1100"/>
              <a:buFont typeface="Arial"/>
              <a:buNone/>
            </a:pPr>
            <a:r>
              <a:rPr b="1" lang="en-US">
                <a:solidFill>
                  <a:srgbClr val="FFFFFF"/>
                </a:solidFill>
              </a:rPr>
              <a:t>Data Pre-Processing</a:t>
            </a:r>
            <a:endParaRPr/>
          </a:p>
        </p:txBody>
      </p:sp>
      <p:sp>
        <p:nvSpPr>
          <p:cNvPr id="178" name="Google Shape;178;p24"/>
          <p:cNvSpPr txBox="1"/>
          <p:nvPr>
            <p:ph idx="1" type="body"/>
          </p:nvPr>
        </p:nvSpPr>
        <p:spPr>
          <a:xfrm>
            <a:off x="522465" y="2194550"/>
            <a:ext cx="7674300" cy="40692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Clr>
                <a:schemeClr val="dk1"/>
              </a:buClr>
              <a:buSzPts val="1100"/>
              <a:buFont typeface="Arial"/>
              <a:buNone/>
            </a:pPr>
            <a:r>
              <a:rPr b="1" lang="en-US" sz="3000">
                <a:solidFill>
                  <a:srgbClr val="FFFFFF"/>
                </a:solidFill>
                <a:latin typeface="Arial"/>
                <a:ea typeface="Arial"/>
                <a:cs typeface="Arial"/>
                <a:sym typeface="Arial"/>
              </a:rPr>
              <a:t>Data Collection and Data Cleaning</a:t>
            </a:r>
            <a:endParaRPr b="1" sz="3000">
              <a:solidFill>
                <a:srgbClr val="FFFFFF"/>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2000">
              <a:solidFill>
                <a:srgbClr val="FFFFFF"/>
              </a:solidFill>
              <a:latin typeface="Arial"/>
              <a:ea typeface="Arial"/>
              <a:cs typeface="Arial"/>
              <a:sym typeface="Arial"/>
            </a:endParaRPr>
          </a:p>
          <a:p>
            <a:pPr indent="-342900" lvl="0" marL="457200" rtl="0" algn="l">
              <a:spcBef>
                <a:spcPts val="1000"/>
              </a:spcBef>
              <a:spcAft>
                <a:spcPts val="0"/>
              </a:spcAft>
              <a:buClr>
                <a:srgbClr val="FFFFFF"/>
              </a:buClr>
              <a:buSzPts val="1800"/>
              <a:buAutoNum type="arabicPeriod"/>
            </a:pPr>
            <a:r>
              <a:rPr lang="en-US" sz="1800">
                <a:solidFill>
                  <a:srgbClr val="FFFFFF"/>
                </a:solidFill>
              </a:rPr>
              <a:t>Load The data</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US" sz="1800">
                <a:solidFill>
                  <a:srgbClr val="FFFFFF"/>
                </a:solidFill>
              </a:rPr>
              <a:t>Describe the data in multiple- way</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US" sz="1800">
                <a:solidFill>
                  <a:srgbClr val="FFFFFF"/>
                </a:solidFill>
              </a:rPr>
              <a:t>Remove Insignificant columns</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US" sz="1800">
                <a:solidFill>
                  <a:srgbClr val="FFFFFF"/>
                </a:solidFill>
              </a:rPr>
              <a:t>Check Missing value for each columns</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US" sz="1800">
                <a:solidFill>
                  <a:srgbClr val="FFFFFF"/>
                </a:solidFill>
              </a:rPr>
              <a:t>Remove rows with missing values</a:t>
            </a:r>
            <a:endParaRPr sz="2000">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pic>
        <p:nvPicPr>
          <p:cNvPr id="594" name="Google Shape;594;p78"/>
          <p:cNvPicPr preferRelativeResize="0"/>
          <p:nvPr/>
        </p:nvPicPr>
        <p:blipFill>
          <a:blip r:embed="rId3">
            <a:alphaModFix/>
          </a:blip>
          <a:stretch>
            <a:fillRect/>
          </a:stretch>
        </p:blipFill>
        <p:spPr>
          <a:xfrm>
            <a:off x="264825" y="1745100"/>
            <a:ext cx="3124951" cy="1683900"/>
          </a:xfrm>
          <a:prstGeom prst="rect">
            <a:avLst/>
          </a:prstGeom>
          <a:noFill/>
          <a:ln>
            <a:noFill/>
          </a:ln>
        </p:spPr>
      </p:pic>
      <p:sp>
        <p:nvSpPr>
          <p:cNvPr id="595" name="Google Shape;595;p78"/>
          <p:cNvSpPr/>
          <p:nvPr/>
        </p:nvSpPr>
        <p:spPr>
          <a:xfrm>
            <a:off x="3672600" y="2398425"/>
            <a:ext cx="570600" cy="24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78"/>
          <p:cNvPicPr preferRelativeResize="0"/>
          <p:nvPr/>
        </p:nvPicPr>
        <p:blipFill>
          <a:blip r:embed="rId4">
            <a:alphaModFix/>
          </a:blip>
          <a:stretch>
            <a:fillRect/>
          </a:stretch>
        </p:blipFill>
        <p:spPr>
          <a:xfrm>
            <a:off x="4562338" y="4574475"/>
            <a:ext cx="3138071" cy="1683901"/>
          </a:xfrm>
          <a:prstGeom prst="rect">
            <a:avLst/>
          </a:prstGeom>
          <a:noFill/>
          <a:ln>
            <a:noFill/>
          </a:ln>
        </p:spPr>
      </p:pic>
      <p:sp>
        <p:nvSpPr>
          <p:cNvPr id="597" name="Google Shape;597;p78"/>
          <p:cNvSpPr/>
          <p:nvPr/>
        </p:nvSpPr>
        <p:spPr>
          <a:xfrm>
            <a:off x="5939850" y="3635125"/>
            <a:ext cx="243600" cy="487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8"/>
          <p:cNvSpPr txBox="1"/>
          <p:nvPr/>
        </p:nvSpPr>
        <p:spPr>
          <a:xfrm>
            <a:off x="2923075" y="674550"/>
            <a:ext cx="38226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Century Gothic"/>
                <a:ea typeface="Century Gothic"/>
                <a:cs typeface="Century Gothic"/>
                <a:sym typeface="Century Gothic"/>
              </a:rPr>
              <a:t>How interface looks</a:t>
            </a:r>
            <a:endParaRPr sz="24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2400">
              <a:solidFill>
                <a:srgbClr val="FFFFFF"/>
              </a:solidFill>
              <a:latin typeface="Century Gothic"/>
              <a:ea typeface="Century Gothic"/>
              <a:cs typeface="Century Gothic"/>
              <a:sym typeface="Century Gothic"/>
            </a:endParaRPr>
          </a:p>
        </p:txBody>
      </p:sp>
      <p:pic>
        <p:nvPicPr>
          <p:cNvPr id="599" name="Google Shape;599;p78"/>
          <p:cNvPicPr preferRelativeResize="0"/>
          <p:nvPr/>
        </p:nvPicPr>
        <p:blipFill>
          <a:blip r:embed="rId5">
            <a:alphaModFix/>
          </a:blip>
          <a:stretch>
            <a:fillRect/>
          </a:stretch>
        </p:blipFill>
        <p:spPr>
          <a:xfrm>
            <a:off x="4721575" y="1751425"/>
            <a:ext cx="3118749" cy="167124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pic>
        <p:nvPicPr>
          <p:cNvPr id="604" name="Google Shape;604;p79"/>
          <p:cNvPicPr preferRelativeResize="0"/>
          <p:nvPr/>
        </p:nvPicPr>
        <p:blipFill>
          <a:blip r:embed="rId3">
            <a:alphaModFix/>
          </a:blip>
          <a:stretch>
            <a:fillRect/>
          </a:stretch>
        </p:blipFill>
        <p:spPr>
          <a:xfrm>
            <a:off x="0" y="0"/>
            <a:ext cx="9144000" cy="6858001"/>
          </a:xfrm>
          <a:prstGeom prst="rect">
            <a:avLst/>
          </a:prstGeom>
          <a:noFill/>
          <a:ln>
            <a:noFill/>
          </a:ln>
        </p:spPr>
      </p:pic>
      <p:pic>
        <p:nvPicPr>
          <p:cNvPr id="605" name="Google Shape;605;p79"/>
          <p:cNvPicPr preferRelativeResize="0"/>
          <p:nvPr/>
        </p:nvPicPr>
        <p:blipFill>
          <a:blip r:embed="rId4">
            <a:alphaModFix/>
          </a:blip>
          <a:stretch>
            <a:fillRect/>
          </a:stretch>
        </p:blipFill>
        <p:spPr>
          <a:xfrm>
            <a:off x="0" y="67875"/>
            <a:ext cx="9144000" cy="68003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106375" y="676123"/>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1100"/>
              <a:buFont typeface="Arial"/>
              <a:buNone/>
            </a:pPr>
            <a:r>
              <a:rPr lang="en-US">
                <a:solidFill>
                  <a:srgbClr val="FFFFFF"/>
                </a:solidFill>
                <a:latin typeface="Arial"/>
                <a:ea typeface="Arial"/>
                <a:cs typeface="Arial"/>
                <a:sym typeface="Arial"/>
              </a:rPr>
              <a:t> Load The data</a:t>
            </a:r>
            <a:endParaRPr>
              <a:solidFill>
                <a:srgbClr val="FFFFFF"/>
              </a:solidFill>
              <a:latin typeface="Arial"/>
              <a:ea typeface="Arial"/>
              <a:cs typeface="Arial"/>
              <a:sym typeface="Arial"/>
            </a:endParaRPr>
          </a:p>
          <a:p>
            <a:pPr indent="0" lvl="0" marL="0" rtl="0" algn="r">
              <a:spcBef>
                <a:spcPts val="0"/>
              </a:spcBef>
              <a:spcAft>
                <a:spcPts val="0"/>
              </a:spcAft>
              <a:buNone/>
            </a:pPr>
            <a:r>
              <a:t/>
            </a:r>
            <a:endParaRPr/>
          </a:p>
        </p:txBody>
      </p:sp>
      <p:pic>
        <p:nvPicPr>
          <p:cNvPr id="184" name="Google Shape;184;p25"/>
          <p:cNvPicPr preferRelativeResize="0"/>
          <p:nvPr/>
        </p:nvPicPr>
        <p:blipFill>
          <a:blip r:embed="rId3">
            <a:alphaModFix/>
          </a:blip>
          <a:stretch>
            <a:fillRect/>
          </a:stretch>
        </p:blipFill>
        <p:spPr>
          <a:xfrm>
            <a:off x="4890600" y="1798050"/>
            <a:ext cx="3906976" cy="1376000"/>
          </a:xfrm>
          <a:prstGeom prst="rect">
            <a:avLst/>
          </a:prstGeom>
          <a:noFill/>
          <a:ln>
            <a:noFill/>
          </a:ln>
        </p:spPr>
      </p:pic>
      <p:sp>
        <p:nvSpPr>
          <p:cNvPr id="185" name="Google Shape;185;p25"/>
          <p:cNvSpPr txBox="1"/>
          <p:nvPr/>
        </p:nvSpPr>
        <p:spPr>
          <a:xfrm>
            <a:off x="688825" y="4382575"/>
            <a:ext cx="7697400" cy="14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700">
                <a:solidFill>
                  <a:srgbClr val="FFFFFF"/>
                </a:solidFill>
                <a:latin typeface="Century Gothic"/>
                <a:ea typeface="Century Gothic"/>
                <a:cs typeface="Century Gothic"/>
                <a:sym typeface="Century Gothic"/>
              </a:rPr>
              <a:t>We have imported all the packages needed for analysing the data.</a:t>
            </a:r>
            <a:endParaRPr sz="17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rPr lang="en-US" sz="1700">
                <a:solidFill>
                  <a:srgbClr val="FFFFFF"/>
                </a:solidFill>
                <a:latin typeface="Century Gothic"/>
                <a:ea typeface="Century Gothic"/>
                <a:cs typeface="Century Gothic"/>
                <a:sym typeface="Century Gothic"/>
              </a:rPr>
              <a:t>Then, we have loaded the dataset, i.e 2 datasets of red wine and white wine.</a:t>
            </a:r>
            <a:endParaRPr sz="17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rPr lang="en-US" sz="1700">
                <a:solidFill>
                  <a:srgbClr val="FFFFFF"/>
                </a:solidFill>
                <a:latin typeface="Century Gothic"/>
                <a:ea typeface="Century Gothic"/>
                <a:cs typeface="Century Gothic"/>
                <a:sym typeface="Century Gothic"/>
              </a:rPr>
              <a:t>Since we have 2 datasets, we need to merge the 2 datasets to form a single dataset and qualify the wine as ‘High’, ‘Average’ and ‘Low’.</a:t>
            </a:r>
            <a:endParaRPr sz="17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186" name="Google Shape;186;p25"/>
          <p:cNvPicPr preferRelativeResize="0"/>
          <p:nvPr/>
        </p:nvPicPr>
        <p:blipFill>
          <a:blip r:embed="rId4">
            <a:alphaModFix/>
          </a:blip>
          <a:stretch>
            <a:fillRect/>
          </a:stretch>
        </p:blipFill>
        <p:spPr>
          <a:xfrm>
            <a:off x="460375" y="1798048"/>
            <a:ext cx="3313113" cy="2054305"/>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847750" y="640823"/>
            <a:ext cx="63780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1100"/>
              <a:buFont typeface="Arial"/>
              <a:buNone/>
            </a:pPr>
            <a:r>
              <a:rPr lang="en-US">
                <a:solidFill>
                  <a:srgbClr val="FFFFFF"/>
                </a:solidFill>
                <a:latin typeface="Arial"/>
                <a:ea typeface="Arial"/>
                <a:cs typeface="Arial"/>
                <a:sym typeface="Arial"/>
              </a:rPr>
              <a:t>Merging DataFrames</a:t>
            </a:r>
            <a:endParaRPr>
              <a:solidFill>
                <a:srgbClr val="FFFFFF"/>
              </a:solidFill>
              <a:latin typeface="Arial"/>
              <a:ea typeface="Arial"/>
              <a:cs typeface="Arial"/>
              <a:sym typeface="Arial"/>
            </a:endParaRPr>
          </a:p>
          <a:p>
            <a:pPr indent="0" lvl="0" marL="0" rtl="0" algn="r">
              <a:spcBef>
                <a:spcPts val="0"/>
              </a:spcBef>
              <a:spcAft>
                <a:spcPts val="0"/>
              </a:spcAft>
              <a:buNone/>
            </a:pPr>
            <a:r>
              <a:t/>
            </a:r>
            <a:endParaRPr/>
          </a:p>
        </p:txBody>
      </p:sp>
      <p:sp>
        <p:nvSpPr>
          <p:cNvPr id="192" name="Google Shape;192;p26"/>
          <p:cNvSpPr txBox="1"/>
          <p:nvPr>
            <p:ph idx="1" type="body"/>
          </p:nvPr>
        </p:nvSpPr>
        <p:spPr>
          <a:xfrm>
            <a:off x="594360" y="2194560"/>
            <a:ext cx="3910500" cy="406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93" name="Google Shape;193;p26"/>
          <p:cNvSpPr txBox="1"/>
          <p:nvPr>
            <p:ph idx="2" type="body"/>
          </p:nvPr>
        </p:nvSpPr>
        <p:spPr>
          <a:xfrm>
            <a:off x="4642099" y="2194560"/>
            <a:ext cx="3907500" cy="406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194" name="Google Shape;194;p26"/>
          <p:cNvPicPr preferRelativeResize="0"/>
          <p:nvPr/>
        </p:nvPicPr>
        <p:blipFill>
          <a:blip r:embed="rId3">
            <a:alphaModFix/>
          </a:blip>
          <a:stretch>
            <a:fillRect/>
          </a:stretch>
        </p:blipFill>
        <p:spPr>
          <a:xfrm>
            <a:off x="647325" y="2057375"/>
            <a:ext cx="3143625" cy="3910750"/>
          </a:xfrm>
          <a:prstGeom prst="rect">
            <a:avLst/>
          </a:prstGeom>
          <a:noFill/>
          <a:ln>
            <a:noFill/>
          </a:ln>
        </p:spPr>
      </p:pic>
      <p:pic>
        <p:nvPicPr>
          <p:cNvPr id="195" name="Google Shape;195;p26"/>
          <p:cNvPicPr preferRelativeResize="0"/>
          <p:nvPr/>
        </p:nvPicPr>
        <p:blipFill>
          <a:blip r:embed="rId4">
            <a:alphaModFix/>
          </a:blip>
          <a:stretch>
            <a:fillRect/>
          </a:stretch>
        </p:blipFill>
        <p:spPr>
          <a:xfrm>
            <a:off x="4447922" y="2057372"/>
            <a:ext cx="4431825" cy="15113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a:off x="152400" y="531425"/>
            <a:ext cx="8839199" cy="3576164"/>
          </a:xfrm>
          <a:prstGeom prst="rect">
            <a:avLst/>
          </a:prstGeom>
          <a:noFill/>
          <a:ln>
            <a:noFill/>
          </a:ln>
        </p:spPr>
      </p:pic>
      <p:sp>
        <p:nvSpPr>
          <p:cNvPr id="201" name="Google Shape;201;p27"/>
          <p:cNvSpPr txBox="1"/>
          <p:nvPr/>
        </p:nvSpPr>
        <p:spPr>
          <a:xfrm>
            <a:off x="564875" y="4598475"/>
            <a:ext cx="8084700" cy="1218000"/>
          </a:xfrm>
          <a:prstGeom prst="rect">
            <a:avLst/>
          </a:prstGeom>
          <a:noFill/>
          <a:ln>
            <a:noFill/>
          </a:ln>
        </p:spPr>
        <p:txBody>
          <a:bodyPr anchorCtr="0" anchor="t" bIns="91425" lIns="91425" spcFirstLastPara="1" rIns="91425" wrap="square" tIns="91425">
            <a:noAutofit/>
          </a:bodyPr>
          <a:lstStyle/>
          <a:p>
            <a:pPr indent="-349250" lvl="0" marL="457200" rtl="0" algn="l">
              <a:lnSpc>
                <a:spcPct val="90000"/>
              </a:lnSpc>
              <a:spcBef>
                <a:spcPts val="1000"/>
              </a:spcBef>
              <a:spcAft>
                <a:spcPts val="0"/>
              </a:spcAft>
              <a:buClr>
                <a:srgbClr val="FFFFFF"/>
              </a:buClr>
              <a:buSzPts val="1900"/>
              <a:buFont typeface="Century Gothic"/>
              <a:buChar char="●"/>
            </a:pPr>
            <a:r>
              <a:rPr lang="en-US" sz="1900">
                <a:solidFill>
                  <a:srgbClr val="FFFFFF"/>
                </a:solidFill>
                <a:latin typeface="Century Gothic"/>
                <a:ea typeface="Century Gothic"/>
                <a:cs typeface="Century Gothic"/>
                <a:sym typeface="Century Gothic"/>
              </a:rPr>
              <a:t>The final dataset after merging has 6497 rows and 13 columns.</a:t>
            </a:r>
            <a:endParaRPr sz="1900">
              <a:solidFill>
                <a:srgbClr val="FFFFFF"/>
              </a:solidFill>
              <a:latin typeface="Century Gothic"/>
              <a:ea typeface="Century Gothic"/>
              <a:cs typeface="Century Gothic"/>
              <a:sym typeface="Century Gothic"/>
            </a:endParaRPr>
          </a:p>
          <a:p>
            <a:pPr indent="-349250" lvl="0" marL="457200" rtl="0" algn="l">
              <a:lnSpc>
                <a:spcPct val="90000"/>
              </a:lnSpc>
              <a:spcBef>
                <a:spcPts val="0"/>
              </a:spcBef>
              <a:spcAft>
                <a:spcPts val="0"/>
              </a:spcAft>
              <a:buClr>
                <a:srgbClr val="FFFFFF"/>
              </a:buClr>
              <a:buSzPts val="1900"/>
              <a:buFont typeface="Century Gothic"/>
              <a:buChar char="●"/>
            </a:pPr>
            <a:r>
              <a:rPr lang="en-US" sz="1900">
                <a:solidFill>
                  <a:srgbClr val="FFFFFF"/>
                </a:solidFill>
                <a:latin typeface="Century Gothic"/>
                <a:ea typeface="Century Gothic"/>
                <a:cs typeface="Century Gothic"/>
                <a:sym typeface="Century Gothic"/>
              </a:rPr>
              <a:t>The red wine dataset had 1599 rows and White wine dataset had 4898 rows individually.</a:t>
            </a:r>
            <a:endParaRPr sz="19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